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24"/>
  </p:notesMasterIdLst>
  <p:sldIdLst>
    <p:sldId id="256" r:id="rId5"/>
    <p:sldId id="296" r:id="rId6"/>
    <p:sldId id="311" r:id="rId7"/>
    <p:sldId id="297" r:id="rId8"/>
    <p:sldId id="285" r:id="rId9"/>
    <p:sldId id="313" r:id="rId10"/>
    <p:sldId id="304" r:id="rId11"/>
    <p:sldId id="290" r:id="rId12"/>
    <p:sldId id="289" r:id="rId13"/>
    <p:sldId id="288" r:id="rId14"/>
    <p:sldId id="305" r:id="rId15"/>
    <p:sldId id="306" r:id="rId16"/>
    <p:sldId id="300" r:id="rId17"/>
    <p:sldId id="303" r:id="rId18"/>
    <p:sldId id="307" r:id="rId19"/>
    <p:sldId id="308" r:id="rId20"/>
    <p:sldId id="309" r:id="rId21"/>
    <p:sldId id="276" r:id="rId22"/>
    <p:sldId id="287" r:id="rId23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F3E14B8-863D-65D8-CB70-AE9AD76DDAA6}" name="Ruuskanen Sini (LUKE)" initials="SR" userId="S::sini.ruuskanen@luke.fi::16e13e14-9861-4a05-b65d-4356ee868876" providerId="AD"/>
  <p188:author id="{F8037CE6-7895-8403-E59B-ED32F575E5DA}" name="Puranen Essi (LUKE)" initials="P(" userId="S::essi.puranen@luke.fi::ce588cdf-59e7-4ede-a4c9-b69ca9bafe4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367" autoAdjust="0"/>
  </p:normalViewPr>
  <p:slideViewPr>
    <p:cSldViewPr snapToGrid="0">
      <p:cViewPr varScale="1">
        <p:scale>
          <a:sx n="101" d="100"/>
          <a:sy n="101" d="100"/>
        </p:scale>
        <p:origin x="990" y="96"/>
      </p:cViewPr>
      <p:guideLst/>
    </p:cSldViewPr>
  </p:slideViewPr>
  <p:outlineViewPr>
    <p:cViewPr>
      <p:scale>
        <a:sx n="33" d="100"/>
        <a:sy n="33" d="100"/>
      </p:scale>
      <p:origin x="0" y="-7411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C56E17-AF71-47F3-B761-C6C7C8EB821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0D5586-4830-4D28-9B9D-44F305B167E0}">
      <dgm:prSet/>
      <dgm:spPr/>
      <dgm:t>
        <a:bodyPr/>
        <a:lstStyle/>
        <a:p>
          <a:r>
            <a:rPr lang="fi-FI" dirty="0" err="1"/>
            <a:t>Northern</a:t>
          </a:r>
          <a:r>
            <a:rPr lang="fi-FI" dirty="0"/>
            <a:t> European </a:t>
          </a:r>
          <a:r>
            <a:rPr lang="fi-FI" dirty="0" err="1"/>
            <a:t>forests</a:t>
          </a:r>
          <a:endParaRPr lang="fi-FI" dirty="0"/>
        </a:p>
      </dgm:t>
    </dgm:pt>
    <dgm:pt modelId="{21EB3108-ED80-470F-AC4C-E8E363CB3BBC}" type="parTrans" cxnId="{7FEC1559-5CB1-4C2E-A111-8485D7ACEEC8}">
      <dgm:prSet/>
      <dgm:spPr/>
      <dgm:t>
        <a:bodyPr/>
        <a:lstStyle/>
        <a:p>
          <a:endParaRPr lang="en-US"/>
        </a:p>
      </dgm:t>
    </dgm:pt>
    <dgm:pt modelId="{AD86133B-283C-4CF9-B932-ACB278E1C5DF}" type="sibTrans" cxnId="{7FEC1559-5CB1-4C2E-A111-8485D7ACEEC8}">
      <dgm:prSet/>
      <dgm:spPr/>
      <dgm:t>
        <a:bodyPr/>
        <a:lstStyle/>
        <a:p>
          <a:endParaRPr lang="en-US"/>
        </a:p>
      </dgm:t>
    </dgm:pt>
    <dgm:pt modelId="{17C3591A-396C-46E1-A579-3CEE94785C5B}">
      <dgm:prSet/>
      <dgm:spPr/>
      <dgm:t>
        <a:bodyPr/>
        <a:lstStyle/>
        <a:p>
          <a:r>
            <a:rPr lang="fi-FI" dirty="0" err="1"/>
            <a:t>Minimum</a:t>
          </a:r>
          <a:r>
            <a:rPr lang="fi-FI" dirty="0"/>
            <a:t> 1 </a:t>
          </a:r>
          <a:r>
            <a:rPr lang="fi-FI" dirty="0" err="1"/>
            <a:t>year</a:t>
          </a:r>
          <a:r>
            <a:rPr lang="fi-FI" dirty="0"/>
            <a:t> of NEP data</a:t>
          </a:r>
          <a:endParaRPr lang="en-US" dirty="0"/>
        </a:p>
      </dgm:t>
    </dgm:pt>
    <dgm:pt modelId="{44188973-EC0B-4711-B4CC-62AADC5CDF26}" type="parTrans" cxnId="{68580101-19EC-44DD-98B6-BF16BEA38703}">
      <dgm:prSet/>
      <dgm:spPr/>
      <dgm:t>
        <a:bodyPr/>
        <a:lstStyle/>
        <a:p>
          <a:endParaRPr lang="en-US"/>
        </a:p>
      </dgm:t>
    </dgm:pt>
    <dgm:pt modelId="{DD595481-687E-4FE1-80F3-981D714F9D6A}" type="sibTrans" cxnId="{68580101-19EC-44DD-98B6-BF16BEA38703}">
      <dgm:prSet/>
      <dgm:spPr/>
      <dgm:t>
        <a:bodyPr/>
        <a:lstStyle/>
        <a:p>
          <a:endParaRPr lang="en-US"/>
        </a:p>
      </dgm:t>
    </dgm:pt>
    <dgm:pt modelId="{BA421248-B3C4-4377-AF62-42DC67B6ADCB}">
      <dgm:prSet/>
      <dgm:spPr/>
      <dgm:t>
        <a:bodyPr/>
        <a:lstStyle/>
        <a:p>
          <a:r>
            <a:rPr lang="fi-FI" dirty="0" err="1"/>
            <a:t>Published</a:t>
          </a:r>
          <a:r>
            <a:rPr lang="fi-FI" dirty="0"/>
            <a:t> &amp; </a:t>
          </a:r>
          <a:r>
            <a:rPr lang="fi-FI" dirty="0" err="1"/>
            <a:t>citable</a:t>
          </a:r>
          <a:endParaRPr lang="en-US" dirty="0"/>
        </a:p>
      </dgm:t>
    </dgm:pt>
    <dgm:pt modelId="{1B95649D-6883-4BBF-B856-6653D400FACB}" type="parTrans" cxnId="{814E5F15-6B01-4AD6-86D6-7FB8E9E02AF0}">
      <dgm:prSet/>
      <dgm:spPr/>
      <dgm:t>
        <a:bodyPr/>
        <a:lstStyle/>
        <a:p>
          <a:endParaRPr lang="en-US"/>
        </a:p>
      </dgm:t>
    </dgm:pt>
    <dgm:pt modelId="{E420F897-4D8E-48C2-901F-C983CF0DA218}" type="sibTrans" cxnId="{814E5F15-6B01-4AD6-86D6-7FB8E9E02AF0}">
      <dgm:prSet/>
      <dgm:spPr/>
      <dgm:t>
        <a:bodyPr/>
        <a:lstStyle/>
        <a:p>
          <a:endParaRPr lang="en-US"/>
        </a:p>
      </dgm:t>
    </dgm:pt>
    <dgm:pt modelId="{0C5C9256-6928-4230-B6B9-4FA6B6F8DE1A}" type="pres">
      <dgm:prSet presAssocID="{CEC56E17-AF71-47F3-B761-C6C7C8EB8213}" presName="root" presStyleCnt="0">
        <dgm:presLayoutVars>
          <dgm:dir/>
          <dgm:resizeHandles val="exact"/>
        </dgm:presLayoutVars>
      </dgm:prSet>
      <dgm:spPr/>
    </dgm:pt>
    <dgm:pt modelId="{FD0C0614-311F-425A-BAB9-A713AF267451}" type="pres">
      <dgm:prSet presAssocID="{290D5586-4830-4D28-9B9D-44F305B167E0}" presName="compNode" presStyleCnt="0"/>
      <dgm:spPr/>
    </dgm:pt>
    <dgm:pt modelId="{B7543B1D-D520-4381-AFB3-B55C53F76F28}" type="pres">
      <dgm:prSet presAssocID="{290D5586-4830-4D28-9B9D-44F305B167E0}" presName="bgRect" presStyleLbl="bgShp" presStyleIdx="0" presStyleCnt="3"/>
      <dgm:spPr/>
    </dgm:pt>
    <dgm:pt modelId="{E51AA757-8DCC-4B08-A7BB-5469C0E88FF1}" type="pres">
      <dgm:prSet presAssocID="{290D5586-4830-4D28-9B9D-44F305B167E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6A25DE57-B041-4C0C-9BB8-74ACBD87DAF2}" type="pres">
      <dgm:prSet presAssocID="{290D5586-4830-4D28-9B9D-44F305B167E0}" presName="spaceRect" presStyleCnt="0"/>
      <dgm:spPr/>
    </dgm:pt>
    <dgm:pt modelId="{BCAACFBA-8CCB-4A4A-BDB6-212038E3C392}" type="pres">
      <dgm:prSet presAssocID="{290D5586-4830-4D28-9B9D-44F305B167E0}" presName="parTx" presStyleLbl="revTx" presStyleIdx="0" presStyleCnt="3">
        <dgm:presLayoutVars>
          <dgm:chMax val="0"/>
          <dgm:chPref val="0"/>
        </dgm:presLayoutVars>
      </dgm:prSet>
      <dgm:spPr/>
    </dgm:pt>
    <dgm:pt modelId="{B4F2387C-3B53-4311-B80C-EA9E0450CE31}" type="pres">
      <dgm:prSet presAssocID="{AD86133B-283C-4CF9-B932-ACB278E1C5DF}" presName="sibTrans" presStyleCnt="0"/>
      <dgm:spPr/>
    </dgm:pt>
    <dgm:pt modelId="{0F72AFDD-733E-4A78-840F-409F60E67072}" type="pres">
      <dgm:prSet presAssocID="{17C3591A-396C-46E1-A579-3CEE94785C5B}" presName="compNode" presStyleCnt="0"/>
      <dgm:spPr/>
    </dgm:pt>
    <dgm:pt modelId="{8624EF33-CC66-4125-891B-489D6B873D09}" type="pres">
      <dgm:prSet presAssocID="{17C3591A-396C-46E1-A579-3CEE94785C5B}" presName="bgRect" presStyleLbl="bgShp" presStyleIdx="1" presStyleCnt="3" custScaleY="142748"/>
      <dgm:spPr/>
    </dgm:pt>
    <dgm:pt modelId="{4D85AC54-5D88-4B03-B65D-A83BAC69E45B}" type="pres">
      <dgm:prSet presAssocID="{17C3591A-396C-46E1-A579-3CEE94785C5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4BF97EB-CDD4-4955-888B-B003E710EF9C}" type="pres">
      <dgm:prSet presAssocID="{17C3591A-396C-46E1-A579-3CEE94785C5B}" presName="spaceRect" presStyleCnt="0"/>
      <dgm:spPr/>
    </dgm:pt>
    <dgm:pt modelId="{8E1CA20C-4B50-4D13-BA34-1D14B8D8BE06}" type="pres">
      <dgm:prSet presAssocID="{17C3591A-396C-46E1-A579-3CEE94785C5B}" presName="parTx" presStyleLbl="revTx" presStyleIdx="1" presStyleCnt="3">
        <dgm:presLayoutVars>
          <dgm:chMax val="0"/>
          <dgm:chPref val="0"/>
        </dgm:presLayoutVars>
      </dgm:prSet>
      <dgm:spPr/>
    </dgm:pt>
    <dgm:pt modelId="{A292410C-F53D-4735-BE9B-1DC31B74CAE5}" type="pres">
      <dgm:prSet presAssocID="{DD595481-687E-4FE1-80F3-981D714F9D6A}" presName="sibTrans" presStyleCnt="0"/>
      <dgm:spPr/>
    </dgm:pt>
    <dgm:pt modelId="{DB2B03FB-9A17-4056-8BC4-5239B4271D7E}" type="pres">
      <dgm:prSet presAssocID="{BA421248-B3C4-4377-AF62-42DC67B6ADCB}" presName="compNode" presStyleCnt="0"/>
      <dgm:spPr/>
    </dgm:pt>
    <dgm:pt modelId="{FC047DAC-C44F-44A3-A8D0-C8237FC197F2}" type="pres">
      <dgm:prSet presAssocID="{BA421248-B3C4-4377-AF62-42DC67B6ADCB}" presName="bgRect" presStyleLbl="bgShp" presStyleIdx="2" presStyleCnt="3"/>
      <dgm:spPr/>
    </dgm:pt>
    <dgm:pt modelId="{69359DA5-DD6E-4268-ACC0-CE1B8D098B3C}" type="pres">
      <dgm:prSet presAssocID="{BA421248-B3C4-4377-AF62-42DC67B6AD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F58A773B-18CF-4E9E-88CC-81AE79725590}" type="pres">
      <dgm:prSet presAssocID="{BA421248-B3C4-4377-AF62-42DC67B6ADCB}" presName="spaceRect" presStyleCnt="0"/>
      <dgm:spPr/>
    </dgm:pt>
    <dgm:pt modelId="{A2657AC6-7DC0-4A84-887B-9FF208248148}" type="pres">
      <dgm:prSet presAssocID="{BA421248-B3C4-4377-AF62-42DC67B6ADC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8580101-19EC-44DD-98B6-BF16BEA38703}" srcId="{CEC56E17-AF71-47F3-B761-C6C7C8EB8213}" destId="{17C3591A-396C-46E1-A579-3CEE94785C5B}" srcOrd="1" destOrd="0" parTransId="{44188973-EC0B-4711-B4CC-62AADC5CDF26}" sibTransId="{DD595481-687E-4FE1-80F3-981D714F9D6A}"/>
    <dgm:cxn modelId="{814E5F15-6B01-4AD6-86D6-7FB8E9E02AF0}" srcId="{CEC56E17-AF71-47F3-B761-C6C7C8EB8213}" destId="{BA421248-B3C4-4377-AF62-42DC67B6ADCB}" srcOrd="2" destOrd="0" parTransId="{1B95649D-6883-4BBF-B856-6653D400FACB}" sibTransId="{E420F897-4D8E-48C2-901F-C983CF0DA218}"/>
    <dgm:cxn modelId="{9A500F3E-44A5-4577-BDB4-7F0FCE93C2CB}" type="presOf" srcId="{17C3591A-396C-46E1-A579-3CEE94785C5B}" destId="{8E1CA20C-4B50-4D13-BA34-1D14B8D8BE06}" srcOrd="0" destOrd="0" presId="urn:microsoft.com/office/officeart/2018/2/layout/IconVerticalSolidList"/>
    <dgm:cxn modelId="{3FC81166-3B09-4CD7-A548-B6687A885869}" type="presOf" srcId="{CEC56E17-AF71-47F3-B761-C6C7C8EB8213}" destId="{0C5C9256-6928-4230-B6B9-4FA6B6F8DE1A}" srcOrd="0" destOrd="0" presId="urn:microsoft.com/office/officeart/2018/2/layout/IconVerticalSolidList"/>
    <dgm:cxn modelId="{FEDAC449-D0F6-4450-A6D3-D69C239DED80}" type="presOf" srcId="{BA421248-B3C4-4377-AF62-42DC67B6ADCB}" destId="{A2657AC6-7DC0-4A84-887B-9FF208248148}" srcOrd="0" destOrd="0" presId="urn:microsoft.com/office/officeart/2018/2/layout/IconVerticalSolidList"/>
    <dgm:cxn modelId="{01EC2757-E3A2-47BD-84C8-942C092FCD2D}" type="presOf" srcId="{290D5586-4830-4D28-9B9D-44F305B167E0}" destId="{BCAACFBA-8CCB-4A4A-BDB6-212038E3C392}" srcOrd="0" destOrd="0" presId="urn:microsoft.com/office/officeart/2018/2/layout/IconVerticalSolidList"/>
    <dgm:cxn modelId="{7FEC1559-5CB1-4C2E-A111-8485D7ACEEC8}" srcId="{CEC56E17-AF71-47F3-B761-C6C7C8EB8213}" destId="{290D5586-4830-4D28-9B9D-44F305B167E0}" srcOrd="0" destOrd="0" parTransId="{21EB3108-ED80-470F-AC4C-E8E363CB3BBC}" sibTransId="{AD86133B-283C-4CF9-B932-ACB278E1C5DF}"/>
    <dgm:cxn modelId="{77487E37-B7D3-40DA-8164-64DB832DEFCC}" type="presParOf" srcId="{0C5C9256-6928-4230-B6B9-4FA6B6F8DE1A}" destId="{FD0C0614-311F-425A-BAB9-A713AF267451}" srcOrd="0" destOrd="0" presId="urn:microsoft.com/office/officeart/2018/2/layout/IconVerticalSolidList"/>
    <dgm:cxn modelId="{30B97D42-B8D1-4EA8-8715-E3A1284FAB52}" type="presParOf" srcId="{FD0C0614-311F-425A-BAB9-A713AF267451}" destId="{B7543B1D-D520-4381-AFB3-B55C53F76F28}" srcOrd="0" destOrd="0" presId="urn:microsoft.com/office/officeart/2018/2/layout/IconVerticalSolidList"/>
    <dgm:cxn modelId="{75BE8224-01A8-415F-9F30-3B1F2E575C42}" type="presParOf" srcId="{FD0C0614-311F-425A-BAB9-A713AF267451}" destId="{E51AA757-8DCC-4B08-A7BB-5469C0E88FF1}" srcOrd="1" destOrd="0" presId="urn:microsoft.com/office/officeart/2018/2/layout/IconVerticalSolidList"/>
    <dgm:cxn modelId="{FC255C14-EDCA-406A-8072-66913CFBFEBC}" type="presParOf" srcId="{FD0C0614-311F-425A-BAB9-A713AF267451}" destId="{6A25DE57-B041-4C0C-9BB8-74ACBD87DAF2}" srcOrd="2" destOrd="0" presId="urn:microsoft.com/office/officeart/2018/2/layout/IconVerticalSolidList"/>
    <dgm:cxn modelId="{067BA16D-65AF-49E6-BE2D-D11440EE2BA2}" type="presParOf" srcId="{FD0C0614-311F-425A-BAB9-A713AF267451}" destId="{BCAACFBA-8CCB-4A4A-BDB6-212038E3C392}" srcOrd="3" destOrd="0" presId="urn:microsoft.com/office/officeart/2018/2/layout/IconVerticalSolidList"/>
    <dgm:cxn modelId="{AD50B6B9-9578-4DF0-B203-031D00B3E19C}" type="presParOf" srcId="{0C5C9256-6928-4230-B6B9-4FA6B6F8DE1A}" destId="{B4F2387C-3B53-4311-B80C-EA9E0450CE31}" srcOrd="1" destOrd="0" presId="urn:microsoft.com/office/officeart/2018/2/layout/IconVerticalSolidList"/>
    <dgm:cxn modelId="{B776ABBB-F088-4FD3-B03B-0F36FB844AAB}" type="presParOf" srcId="{0C5C9256-6928-4230-B6B9-4FA6B6F8DE1A}" destId="{0F72AFDD-733E-4A78-840F-409F60E67072}" srcOrd="2" destOrd="0" presId="urn:microsoft.com/office/officeart/2018/2/layout/IconVerticalSolidList"/>
    <dgm:cxn modelId="{67FDD630-3936-4011-BCDB-33532B5A2FEF}" type="presParOf" srcId="{0F72AFDD-733E-4A78-840F-409F60E67072}" destId="{8624EF33-CC66-4125-891B-489D6B873D09}" srcOrd="0" destOrd="0" presId="urn:microsoft.com/office/officeart/2018/2/layout/IconVerticalSolidList"/>
    <dgm:cxn modelId="{407E5231-6022-479C-9A79-5EF938437E3F}" type="presParOf" srcId="{0F72AFDD-733E-4A78-840F-409F60E67072}" destId="{4D85AC54-5D88-4B03-B65D-A83BAC69E45B}" srcOrd="1" destOrd="0" presId="urn:microsoft.com/office/officeart/2018/2/layout/IconVerticalSolidList"/>
    <dgm:cxn modelId="{11F31669-0DBA-40B3-95DB-F9A6248D9CD2}" type="presParOf" srcId="{0F72AFDD-733E-4A78-840F-409F60E67072}" destId="{64BF97EB-CDD4-4955-888B-B003E710EF9C}" srcOrd="2" destOrd="0" presId="urn:microsoft.com/office/officeart/2018/2/layout/IconVerticalSolidList"/>
    <dgm:cxn modelId="{D0FE7E62-A3DF-4731-94F4-2084ABA7F10F}" type="presParOf" srcId="{0F72AFDD-733E-4A78-840F-409F60E67072}" destId="{8E1CA20C-4B50-4D13-BA34-1D14B8D8BE06}" srcOrd="3" destOrd="0" presId="urn:microsoft.com/office/officeart/2018/2/layout/IconVerticalSolidList"/>
    <dgm:cxn modelId="{5925EDC2-23E1-4E8B-BFDB-2C0AE1DA0AE6}" type="presParOf" srcId="{0C5C9256-6928-4230-B6B9-4FA6B6F8DE1A}" destId="{A292410C-F53D-4735-BE9B-1DC31B74CAE5}" srcOrd="3" destOrd="0" presId="urn:microsoft.com/office/officeart/2018/2/layout/IconVerticalSolidList"/>
    <dgm:cxn modelId="{DE6549C0-B24C-496B-B559-960663913017}" type="presParOf" srcId="{0C5C9256-6928-4230-B6B9-4FA6B6F8DE1A}" destId="{DB2B03FB-9A17-4056-8BC4-5239B4271D7E}" srcOrd="4" destOrd="0" presId="urn:microsoft.com/office/officeart/2018/2/layout/IconVerticalSolidList"/>
    <dgm:cxn modelId="{B97AD305-5223-4306-8EDB-7C7FDD8CE631}" type="presParOf" srcId="{DB2B03FB-9A17-4056-8BC4-5239B4271D7E}" destId="{FC047DAC-C44F-44A3-A8D0-C8237FC197F2}" srcOrd="0" destOrd="0" presId="urn:microsoft.com/office/officeart/2018/2/layout/IconVerticalSolidList"/>
    <dgm:cxn modelId="{3040D43E-8ED7-4136-9B7F-2C0A84B3B522}" type="presParOf" srcId="{DB2B03FB-9A17-4056-8BC4-5239B4271D7E}" destId="{69359DA5-DD6E-4268-ACC0-CE1B8D098B3C}" srcOrd="1" destOrd="0" presId="urn:microsoft.com/office/officeart/2018/2/layout/IconVerticalSolidList"/>
    <dgm:cxn modelId="{AE87E843-82A1-4FEB-B1F7-2468C8361891}" type="presParOf" srcId="{DB2B03FB-9A17-4056-8BC4-5239B4271D7E}" destId="{F58A773B-18CF-4E9E-88CC-81AE79725590}" srcOrd="2" destOrd="0" presId="urn:microsoft.com/office/officeart/2018/2/layout/IconVerticalSolidList"/>
    <dgm:cxn modelId="{6A8CFB72-F04A-43FC-9CB5-14897C01CE7B}" type="presParOf" srcId="{DB2B03FB-9A17-4056-8BC4-5239B4271D7E}" destId="{A2657AC6-7DC0-4A84-887B-9FF2082481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43B1D-D520-4381-AFB3-B55C53F76F28}">
      <dsp:nvSpPr>
        <dsp:cNvPr id="0" name=""/>
        <dsp:cNvSpPr/>
      </dsp:nvSpPr>
      <dsp:spPr>
        <a:xfrm>
          <a:off x="0" y="216"/>
          <a:ext cx="6558404" cy="10633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1AA757-8DCC-4B08-A7BB-5469C0E88FF1}">
      <dsp:nvSpPr>
        <dsp:cNvPr id="0" name=""/>
        <dsp:cNvSpPr/>
      </dsp:nvSpPr>
      <dsp:spPr>
        <a:xfrm>
          <a:off x="321666" y="239472"/>
          <a:ext cx="584848" cy="5848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ACFBA-8CCB-4A4A-BDB6-212038E3C392}">
      <dsp:nvSpPr>
        <dsp:cNvPr id="0" name=""/>
        <dsp:cNvSpPr/>
      </dsp:nvSpPr>
      <dsp:spPr>
        <a:xfrm>
          <a:off x="1228180" y="216"/>
          <a:ext cx="5330223" cy="106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539" tIns="112539" rIns="112539" bIns="11253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500" kern="1200" dirty="0" err="1"/>
            <a:t>Northern</a:t>
          </a:r>
          <a:r>
            <a:rPr lang="fi-FI" sz="2500" kern="1200" dirty="0"/>
            <a:t> European </a:t>
          </a:r>
          <a:r>
            <a:rPr lang="fi-FI" sz="2500" kern="1200" dirty="0" err="1"/>
            <a:t>forests</a:t>
          </a:r>
          <a:endParaRPr lang="fi-FI" sz="2500" kern="1200" dirty="0"/>
        </a:p>
      </dsp:txBody>
      <dsp:txXfrm>
        <a:off x="1228180" y="216"/>
        <a:ext cx="5330223" cy="1063360"/>
      </dsp:txXfrm>
    </dsp:sp>
    <dsp:sp modelId="{8624EF33-CC66-4125-891B-489D6B873D09}">
      <dsp:nvSpPr>
        <dsp:cNvPr id="0" name=""/>
        <dsp:cNvSpPr/>
      </dsp:nvSpPr>
      <dsp:spPr>
        <a:xfrm>
          <a:off x="0" y="1329416"/>
          <a:ext cx="6558404" cy="1517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5AC54-5D88-4B03-B65D-A83BAC69E45B}">
      <dsp:nvSpPr>
        <dsp:cNvPr id="0" name=""/>
        <dsp:cNvSpPr/>
      </dsp:nvSpPr>
      <dsp:spPr>
        <a:xfrm>
          <a:off x="321666" y="1795954"/>
          <a:ext cx="584848" cy="5848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1CA20C-4B50-4D13-BA34-1D14B8D8BE06}">
      <dsp:nvSpPr>
        <dsp:cNvPr id="0" name=""/>
        <dsp:cNvSpPr/>
      </dsp:nvSpPr>
      <dsp:spPr>
        <a:xfrm>
          <a:off x="1228180" y="1556698"/>
          <a:ext cx="5330223" cy="106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539" tIns="112539" rIns="112539" bIns="11253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500" kern="1200" dirty="0" err="1"/>
            <a:t>Minimum</a:t>
          </a:r>
          <a:r>
            <a:rPr lang="fi-FI" sz="2500" kern="1200" dirty="0"/>
            <a:t> 1 </a:t>
          </a:r>
          <a:r>
            <a:rPr lang="fi-FI" sz="2500" kern="1200" dirty="0" err="1"/>
            <a:t>year</a:t>
          </a:r>
          <a:r>
            <a:rPr lang="fi-FI" sz="2500" kern="1200" dirty="0"/>
            <a:t> of NEP data</a:t>
          </a:r>
          <a:endParaRPr lang="en-US" sz="2500" kern="1200" dirty="0"/>
        </a:p>
      </dsp:txBody>
      <dsp:txXfrm>
        <a:off x="1228180" y="1556698"/>
        <a:ext cx="5330223" cy="1063360"/>
      </dsp:txXfrm>
    </dsp:sp>
    <dsp:sp modelId="{FC047DAC-C44F-44A3-A8D0-C8237FC197F2}">
      <dsp:nvSpPr>
        <dsp:cNvPr id="0" name=""/>
        <dsp:cNvSpPr/>
      </dsp:nvSpPr>
      <dsp:spPr>
        <a:xfrm>
          <a:off x="0" y="3113181"/>
          <a:ext cx="6558404" cy="10633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359DA5-DD6E-4268-ACC0-CE1B8D098B3C}">
      <dsp:nvSpPr>
        <dsp:cNvPr id="0" name=""/>
        <dsp:cNvSpPr/>
      </dsp:nvSpPr>
      <dsp:spPr>
        <a:xfrm>
          <a:off x="321666" y="3352437"/>
          <a:ext cx="584848" cy="5848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657AC6-7DC0-4A84-887B-9FF208248148}">
      <dsp:nvSpPr>
        <dsp:cNvPr id="0" name=""/>
        <dsp:cNvSpPr/>
      </dsp:nvSpPr>
      <dsp:spPr>
        <a:xfrm>
          <a:off x="1228180" y="3113181"/>
          <a:ext cx="5330223" cy="106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539" tIns="112539" rIns="112539" bIns="11253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500" kern="1200" dirty="0" err="1"/>
            <a:t>Published</a:t>
          </a:r>
          <a:r>
            <a:rPr lang="fi-FI" sz="2500" kern="1200" dirty="0"/>
            <a:t> &amp; </a:t>
          </a:r>
          <a:r>
            <a:rPr lang="fi-FI" sz="2500" kern="1200" dirty="0" err="1"/>
            <a:t>citable</a:t>
          </a:r>
          <a:endParaRPr lang="en-US" sz="2500" kern="1200" dirty="0"/>
        </a:p>
      </dsp:txBody>
      <dsp:txXfrm>
        <a:off x="1228180" y="3113181"/>
        <a:ext cx="5330223" cy="1063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91F95-897A-431E-9F8C-8CF6BFAE769A}" type="datetimeFigureOut">
              <a:rPr lang="fi-FI" smtClean="0"/>
              <a:t>6.9.2024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25C2A-4C3A-4305-921E-1B61B72147D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7055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highlight>
                  <a:srgbClr val="FFFF00"/>
                </a:highlight>
              </a:rPr>
              <a:t>Note: If the image placeholder rotates when placing an image, do this: </a:t>
            </a:r>
          </a:p>
          <a:p>
            <a:r>
              <a:rPr lang="en-US" dirty="0"/>
              <a:t>1) Undo</a:t>
            </a:r>
          </a:p>
          <a:p>
            <a:r>
              <a:rPr lang="en-US" dirty="0"/>
              <a:t>2) Open the image in any image processing program (Paint etc.)</a:t>
            </a:r>
          </a:p>
          <a:p>
            <a:r>
              <a:rPr lang="en-US" dirty="0"/>
              <a:t>3) Save the image</a:t>
            </a:r>
          </a:p>
          <a:p>
            <a:r>
              <a:rPr lang="en-US" dirty="0"/>
              <a:t>3) Place the image again to your presentation</a:t>
            </a:r>
          </a:p>
          <a:p>
            <a:endParaRPr lang="en-US" dirty="0"/>
          </a:p>
          <a:p>
            <a:r>
              <a:rPr lang="en-US" dirty="0"/>
              <a:t>This problem occasionally happened when inserting a vertical image</a:t>
            </a:r>
            <a:endParaRPr lang="en-US" dirty="0">
              <a:cs typeface="Calibri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25C2A-4C3A-4305-921E-1B61B72147D8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2404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25C2A-4C3A-4305-921E-1B61B72147D8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245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25C2A-4C3A-4305-921E-1B61B72147D8}" type="slidenum">
              <a:rPr lang="fi-FI" smtClean="0"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34256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25C2A-4C3A-4305-921E-1B61B72147D8}" type="slidenum">
              <a:rPr lang="fi-FI" smtClean="0"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32643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25C2A-4C3A-4305-921E-1B61B72147D8}" type="slidenum">
              <a:rPr lang="fi-FI" smtClean="0"/>
              <a:t>14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0569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25C2A-4C3A-4305-921E-1B61B72147D8}" type="slidenum">
              <a:rPr lang="fi-FI" smtClean="0"/>
              <a:t>15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18744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25C2A-4C3A-4305-921E-1B61B72147D8}" type="slidenum">
              <a:rPr lang="fi-FI" smtClean="0"/>
              <a:t>19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88914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twitter.com/LukeFinland" TargetMode="External"/><Relationship Id="rId18" Type="http://schemas.openxmlformats.org/officeDocument/2006/relationships/image" Target="../media/image23.svg"/><Relationship Id="rId3" Type="http://schemas.openxmlformats.org/officeDocument/2006/relationships/image" Target="../media/image2.svg"/><Relationship Id="rId7" Type="http://schemas.openxmlformats.org/officeDocument/2006/relationships/hyperlink" Target="https://www.instagram.com/luonnonvarakeskus" TargetMode="External"/><Relationship Id="rId12" Type="http://schemas.openxmlformats.org/officeDocument/2006/relationships/image" Target="../media/image19.sv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hyperlink" Target="https://www.youtube.com/channel/UC7xHn3uDhLTQc-RwLVqDPuA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1.svg"/><Relationship Id="rId10" Type="http://schemas.openxmlformats.org/officeDocument/2006/relationships/hyperlink" Target="https://www.linkedin.com/company/lukefinland" TargetMode="External"/><Relationship Id="rId4" Type="http://schemas.openxmlformats.org/officeDocument/2006/relationships/hyperlink" Target="https://www.facebook.com/Luonnonvarakeskus" TargetMode="External"/><Relationship Id="rId9" Type="http://schemas.openxmlformats.org/officeDocument/2006/relationships/image" Target="../media/image17.svg"/><Relationship Id="rId14" Type="http://schemas.openxmlformats.org/officeDocument/2006/relationships/image" Target="../media/image2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uvan paikkamerkki 19">
            <a:extLst>
              <a:ext uri="{FF2B5EF4-FFF2-40B4-BE49-F238E27FC236}">
                <a16:creationId xmlns:a16="http://schemas.microsoft.com/office/drawing/2014/main" id="{64FABF65-AE4E-3473-F585-FF8B78E6F6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50366" y="-4380"/>
            <a:ext cx="6452160" cy="6877396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  <a:gd name="connsiteX0" fmla="*/ 1074181 w 6453302"/>
              <a:gd name="connsiteY0" fmla="*/ 965 h 6853104"/>
              <a:gd name="connsiteX1" fmla="*/ 6443624 w 6453302"/>
              <a:gd name="connsiteY1" fmla="*/ 0 h 6853104"/>
              <a:gd name="connsiteX2" fmla="*/ 6453302 w 6453302"/>
              <a:gd name="connsiteY2" fmla="*/ 6848738 h 6853104"/>
              <a:gd name="connsiteX3" fmla="*/ 2116995 w 6453302"/>
              <a:gd name="connsiteY3" fmla="*/ 6853104 h 6853104"/>
              <a:gd name="connsiteX4" fmla="*/ 1074181 w 6453302"/>
              <a:gd name="connsiteY4" fmla="*/ 965 h 6853104"/>
              <a:gd name="connsiteX0" fmla="*/ 1075414 w 6452160"/>
              <a:gd name="connsiteY0" fmla="*/ 0 h 6856873"/>
              <a:gd name="connsiteX1" fmla="*/ 6442482 w 6452160"/>
              <a:gd name="connsiteY1" fmla="*/ 3769 h 6856873"/>
              <a:gd name="connsiteX2" fmla="*/ 6452160 w 6452160"/>
              <a:gd name="connsiteY2" fmla="*/ 6852507 h 6856873"/>
              <a:gd name="connsiteX3" fmla="*/ 2115853 w 6452160"/>
              <a:gd name="connsiteY3" fmla="*/ 6856873 h 6856873"/>
              <a:gd name="connsiteX4" fmla="*/ 1075414 w 6452160"/>
              <a:gd name="connsiteY4" fmla="*/ 0 h 6856873"/>
              <a:gd name="connsiteX0" fmla="*/ 1075414 w 6452160"/>
              <a:gd name="connsiteY0" fmla="*/ 0 h 6854506"/>
              <a:gd name="connsiteX1" fmla="*/ 6442482 w 6452160"/>
              <a:gd name="connsiteY1" fmla="*/ 1402 h 6854506"/>
              <a:gd name="connsiteX2" fmla="*/ 6452160 w 6452160"/>
              <a:gd name="connsiteY2" fmla="*/ 6850140 h 6854506"/>
              <a:gd name="connsiteX3" fmla="*/ 2115853 w 6452160"/>
              <a:gd name="connsiteY3" fmla="*/ 6854506 h 6854506"/>
              <a:gd name="connsiteX4" fmla="*/ 1075414 w 6452160"/>
              <a:gd name="connsiteY4" fmla="*/ 0 h 685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2160" h="6854506">
                <a:moveTo>
                  <a:pt x="1075414" y="0"/>
                </a:moveTo>
                <a:lnTo>
                  <a:pt x="6442482" y="1402"/>
                </a:lnTo>
                <a:cubicBezTo>
                  <a:pt x="6442482" y="2290390"/>
                  <a:pt x="6452160" y="4561152"/>
                  <a:pt x="6452160" y="6850140"/>
                </a:cubicBezTo>
                <a:lnTo>
                  <a:pt x="2115853" y="6854506"/>
                </a:lnTo>
                <a:cubicBezTo>
                  <a:pt x="-1162155" y="4556080"/>
                  <a:pt x="101296" y="947525"/>
                  <a:pt x="107541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/>
              <a:t>Kuva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6D5831-FAEB-D762-1347-1C4F5B8A63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155AF56-A31D-AC34-A96D-F4846CDDC2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4" y="1304672"/>
            <a:ext cx="4022225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4" y="4519282"/>
            <a:ext cx="4022225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1CF98-EA7C-8B0A-947F-B01918BA7704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1941069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mage Whi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of Rectangle 26">
            <a:extLst>
              <a:ext uri="{FF2B5EF4-FFF2-40B4-BE49-F238E27FC236}">
                <a16:creationId xmlns:a16="http://schemas.microsoft.com/office/drawing/2014/main" id="{3334CA40-4FB0-DB09-77CD-63F4A902A20A}"/>
              </a:ext>
            </a:extLst>
          </p:cNvPr>
          <p:cNvSpPr/>
          <p:nvPr userDrawn="1"/>
        </p:nvSpPr>
        <p:spPr>
          <a:xfrm flipH="1">
            <a:off x="858986" y="2438400"/>
            <a:ext cx="10474028" cy="1981200"/>
          </a:xfrm>
          <a:prstGeom prst="round2DiagRect">
            <a:avLst>
              <a:gd name="adj1" fmla="val 28667"/>
              <a:gd name="adj2" fmla="val 0"/>
            </a:avLst>
          </a:prstGeom>
          <a:solidFill>
            <a:schemeClr val="bg1"/>
          </a:solidFill>
          <a:ln w="63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algn="l"/>
            <a:endParaRPr lang="fi-FI"/>
          </a:p>
        </p:txBody>
      </p:sp>
      <p:sp>
        <p:nvSpPr>
          <p:cNvPr id="27" name="Round Diagonal Corner of Rectangle 26">
            <a:extLst>
              <a:ext uri="{FF2B5EF4-FFF2-40B4-BE49-F238E27FC236}">
                <a16:creationId xmlns:a16="http://schemas.microsoft.com/office/drawing/2014/main" id="{9DB6D8E9-B9F0-CE81-73BD-BF709D1BB77D}"/>
              </a:ext>
            </a:extLst>
          </p:cNvPr>
          <p:cNvSpPr/>
          <p:nvPr/>
        </p:nvSpPr>
        <p:spPr>
          <a:xfrm flipH="1">
            <a:off x="858986" y="2438400"/>
            <a:ext cx="10474028" cy="1981200"/>
          </a:xfrm>
          <a:prstGeom prst="round2DiagRect">
            <a:avLst>
              <a:gd name="adj1" fmla="val 28667"/>
              <a:gd name="adj2" fmla="val 0"/>
            </a:avLst>
          </a:prstGeom>
          <a:solidFill>
            <a:schemeClr val="bg1"/>
          </a:solidFill>
          <a:ln w="63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algn="l"/>
            <a:endParaRPr lang="fi-FI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40FD203-CAC2-643E-8172-D22E50977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56000" y="2701960"/>
            <a:ext cx="10080000" cy="1454080"/>
          </a:xfrm>
        </p:spPr>
        <p:txBody>
          <a:bodyPr lIns="0" tIns="0" rIns="0" bIns="0" anchor="ctr">
            <a:noAutofit/>
          </a:bodyPr>
          <a:lstStyle>
            <a:lvl1pPr algn="ctr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Add text here and insert background photo &gt; format background &gt; picture fill  </a:t>
            </a:r>
            <a:endParaRPr lang="fi-FI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5E9816B-5E4B-52AD-BF8F-C14821B8C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9B2622-046C-3351-0EA9-D8478965B1BB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66412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mage Dark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of Rectangle 23">
            <a:extLst>
              <a:ext uri="{FF2B5EF4-FFF2-40B4-BE49-F238E27FC236}">
                <a16:creationId xmlns:a16="http://schemas.microsoft.com/office/drawing/2014/main" id="{AA4B2B03-0EB2-502D-73B2-1D560D36130A}"/>
              </a:ext>
            </a:extLst>
          </p:cNvPr>
          <p:cNvSpPr/>
          <p:nvPr userDrawn="1"/>
        </p:nvSpPr>
        <p:spPr>
          <a:xfrm flipH="1">
            <a:off x="858986" y="2438400"/>
            <a:ext cx="10474028" cy="1981200"/>
          </a:xfrm>
          <a:prstGeom prst="round2DiagRect">
            <a:avLst>
              <a:gd name="adj1" fmla="val 28667"/>
              <a:gd name="adj2" fmla="val 0"/>
            </a:avLst>
          </a:prstGeom>
          <a:solidFill>
            <a:schemeClr val="accent2"/>
          </a:solidFill>
          <a:ln w="63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algn="l"/>
            <a:endParaRPr lang="fi-FI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40FD203-CAC2-643E-8172-D22E50977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7D6F10EB-0AE2-1716-215A-838A4A4C1845}"/>
              </a:ext>
            </a:extLst>
          </p:cNvPr>
          <p:cNvSpPr/>
          <p:nvPr/>
        </p:nvSpPr>
        <p:spPr>
          <a:xfrm flipH="1">
            <a:off x="858986" y="2438400"/>
            <a:ext cx="10474028" cy="1981200"/>
          </a:xfrm>
          <a:prstGeom prst="round2DiagRect">
            <a:avLst>
              <a:gd name="adj1" fmla="val 28667"/>
              <a:gd name="adj2" fmla="val 0"/>
            </a:avLst>
          </a:prstGeom>
          <a:solidFill>
            <a:schemeClr val="accent2"/>
          </a:solidFill>
          <a:ln w="63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algn="l"/>
            <a:endParaRPr lang="fi-FI"/>
          </a:p>
        </p:txBody>
      </p:sp>
      <p:sp>
        <p:nvSpPr>
          <p:cNvPr id="25" name="Otsikko 1">
            <a:extLst>
              <a:ext uri="{FF2B5EF4-FFF2-40B4-BE49-F238E27FC236}">
                <a16:creationId xmlns:a16="http://schemas.microsoft.com/office/drawing/2014/main" id="{D4564AF8-8CBE-B753-9EAE-5C72A5953A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56000" y="2701960"/>
            <a:ext cx="10080000" cy="1454080"/>
          </a:xfrm>
        </p:spPr>
        <p:txBody>
          <a:bodyPr lIns="0" tIns="0" rIns="0" bIns="0" anchor="ctr">
            <a:no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text here and insert background photo &gt; format background &gt; picture fill </a:t>
            </a:r>
            <a:endParaRPr lang="fi-FI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0EB92C-8B0C-4331-80C2-02F160D1A9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CBF6EB-06EB-E2E0-D0BE-D8E8AD2602FF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4213824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vents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40FD203-CAC2-643E-8172-D22E50977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3772686-12D4-3EB4-CA5A-833BA5B76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9777" y="1352777"/>
            <a:ext cx="4152447" cy="415244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C5F1058-8F0D-C33F-420C-38601D9841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0AECEF2-CC53-885F-A3B8-6307CCC6A3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9777" y="1352777"/>
            <a:ext cx="4152447" cy="4152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4363ED-890B-B321-354D-589240941BED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E82B4A-2150-CD3A-FC5E-E73E8571AC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2177040" y="807674"/>
            <a:ext cx="1992313" cy="982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 b="1"/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background photo &gt; format background     &gt; picture fill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75073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vents Whi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40FD203-CAC2-643E-8172-D22E50977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3772686-12D4-3EB4-CA5A-833BA5B76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9777" y="1352777"/>
            <a:ext cx="4152447" cy="415244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005C2AC-12E4-66C4-77B9-F311E3E8B5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BD09B00-E6C7-C281-757F-1CE13575AA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9777" y="1352777"/>
            <a:ext cx="4152447" cy="4152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160AA8-94C4-2798-B04D-A7FCA8E393A6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897645-0384-154D-8518-0E24B23776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2177040" y="807674"/>
            <a:ext cx="1992313" cy="982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 b="1"/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background photo &gt; format background     &gt; picture fill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57148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6" name="Tekstin paikkamerkki 2">
            <a:extLst>
              <a:ext uri="{FF2B5EF4-FFF2-40B4-BE49-F238E27FC236}">
                <a16:creationId xmlns:a16="http://schemas.microsoft.com/office/drawing/2014/main" id="{662FC35C-828D-186A-280E-A30E6FED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581785"/>
            <a:ext cx="11114202" cy="4176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5708450-E2FE-98F5-5E97-3464A5E74E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10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6" name="Tekstin paikkamerkki 2">
            <a:extLst>
              <a:ext uri="{FF2B5EF4-FFF2-40B4-BE49-F238E27FC236}">
                <a16:creationId xmlns:a16="http://schemas.microsoft.com/office/drawing/2014/main" id="{662FC35C-828D-186A-280E-A30E6FED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581785"/>
            <a:ext cx="5422208" cy="4176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sp>
        <p:nvSpPr>
          <p:cNvPr id="2" name="Tekstin paikkamerkki 2">
            <a:extLst>
              <a:ext uri="{FF2B5EF4-FFF2-40B4-BE49-F238E27FC236}">
                <a16:creationId xmlns:a16="http://schemas.microsoft.com/office/drawing/2014/main" id="{ACD1B3C7-FDE7-42CA-C4DD-F19B3BDA51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3735" y="1581785"/>
            <a:ext cx="5422208" cy="4176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D198DD-87F9-D33D-5C92-D62C7083EC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52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wo columns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6" name="Tekstin paikkamerkki 2">
            <a:extLst>
              <a:ext uri="{FF2B5EF4-FFF2-40B4-BE49-F238E27FC236}">
                <a16:creationId xmlns:a16="http://schemas.microsoft.com/office/drawing/2014/main" id="{662FC35C-828D-186A-280E-A30E6FED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2275113"/>
            <a:ext cx="5422208" cy="3483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sp>
        <p:nvSpPr>
          <p:cNvPr id="2" name="Tekstin paikkamerkki 2">
            <a:extLst>
              <a:ext uri="{FF2B5EF4-FFF2-40B4-BE49-F238E27FC236}">
                <a16:creationId xmlns:a16="http://schemas.microsoft.com/office/drawing/2014/main" id="{ACD1B3C7-FDE7-42CA-C4DD-F19B3BDA51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3735" y="2275113"/>
            <a:ext cx="5422208" cy="3483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2AD6C-5FB2-8686-97C9-6E00FC0D4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300" y="1719491"/>
            <a:ext cx="5426075" cy="44608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7197B8D-4AFD-236B-8BFB-B8BFA6EE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8528" y="1719491"/>
            <a:ext cx="5426075" cy="44608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277EC57-4060-F6E1-6B86-21D11FFC12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4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wo columns Biling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5421754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6" name="Tekstin paikkamerkki 2">
            <a:extLst>
              <a:ext uri="{FF2B5EF4-FFF2-40B4-BE49-F238E27FC236}">
                <a16:creationId xmlns:a16="http://schemas.microsoft.com/office/drawing/2014/main" id="{662FC35C-828D-186A-280E-A30E6FED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2275113"/>
            <a:ext cx="5422208" cy="3483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sp>
        <p:nvSpPr>
          <p:cNvPr id="2" name="Tekstin paikkamerkki 2">
            <a:extLst>
              <a:ext uri="{FF2B5EF4-FFF2-40B4-BE49-F238E27FC236}">
                <a16:creationId xmlns:a16="http://schemas.microsoft.com/office/drawing/2014/main" id="{ACD1B3C7-FDE7-42CA-C4DD-F19B3BDA51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3735" y="2275113"/>
            <a:ext cx="5422208" cy="3483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2AD6C-5FB2-8686-97C9-6E00FC0D4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300" y="1719491"/>
            <a:ext cx="5426075" cy="44608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7197B8D-4AFD-236B-8BFB-B8BFA6EE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8528" y="1719491"/>
            <a:ext cx="5426075" cy="44608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E259DE-B947-EB21-6ECE-BDA365A4D3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8075" y="501650"/>
            <a:ext cx="5437188" cy="94615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3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BDE1BF-256C-24A7-A840-766892226C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434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uvan paikkamerkki 19">
            <a:extLst>
              <a:ext uri="{FF2B5EF4-FFF2-40B4-BE49-F238E27FC236}">
                <a16:creationId xmlns:a16="http://schemas.microsoft.com/office/drawing/2014/main" id="{D20C9294-32F3-3743-2EBC-49C6180E4D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8211" y="-19540"/>
            <a:ext cx="3868280" cy="6884205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655470 w 3864313"/>
              <a:gd name="connsiteY0" fmla="*/ 2766 h 6865248"/>
              <a:gd name="connsiteX1" fmla="*/ 3846819 w 3864313"/>
              <a:gd name="connsiteY1" fmla="*/ 0 h 6865248"/>
              <a:gd name="connsiteX2" fmla="*/ 3864313 w 3864313"/>
              <a:gd name="connsiteY2" fmla="*/ 6865248 h 6865248"/>
              <a:gd name="connsiteX3" fmla="*/ 655470 w 3864313"/>
              <a:gd name="connsiteY3" fmla="*/ 6860766 h 6865248"/>
              <a:gd name="connsiteX4" fmla="*/ 0 w 3864313"/>
              <a:gd name="connsiteY4" fmla="*/ 3408168 h 6865248"/>
              <a:gd name="connsiteX5" fmla="*/ 655470 w 3864313"/>
              <a:gd name="connsiteY5" fmla="*/ 2766 h 6865248"/>
              <a:gd name="connsiteX0" fmla="*/ 655470 w 3864313"/>
              <a:gd name="connsiteY0" fmla="*/ 2766 h 6865248"/>
              <a:gd name="connsiteX1" fmla="*/ 3850132 w 3864313"/>
              <a:gd name="connsiteY1" fmla="*/ 0 h 6865248"/>
              <a:gd name="connsiteX2" fmla="*/ 3864313 w 3864313"/>
              <a:gd name="connsiteY2" fmla="*/ 6865248 h 6865248"/>
              <a:gd name="connsiteX3" fmla="*/ 655470 w 3864313"/>
              <a:gd name="connsiteY3" fmla="*/ 6860766 h 6865248"/>
              <a:gd name="connsiteX4" fmla="*/ 0 w 3864313"/>
              <a:gd name="connsiteY4" fmla="*/ 3408168 h 6865248"/>
              <a:gd name="connsiteX5" fmla="*/ 655470 w 3864313"/>
              <a:gd name="connsiteY5" fmla="*/ 2766 h 6865248"/>
              <a:gd name="connsiteX0" fmla="*/ 655470 w 3870939"/>
              <a:gd name="connsiteY0" fmla="*/ 2766 h 6860766"/>
              <a:gd name="connsiteX1" fmla="*/ 3850132 w 3870939"/>
              <a:gd name="connsiteY1" fmla="*/ 0 h 6860766"/>
              <a:gd name="connsiteX2" fmla="*/ 3870939 w 3870939"/>
              <a:gd name="connsiteY2" fmla="*/ 6858644 h 6860766"/>
              <a:gd name="connsiteX3" fmla="*/ 655470 w 3870939"/>
              <a:gd name="connsiteY3" fmla="*/ 6860766 h 6860766"/>
              <a:gd name="connsiteX4" fmla="*/ 0 w 3870939"/>
              <a:gd name="connsiteY4" fmla="*/ 3408168 h 6860766"/>
              <a:gd name="connsiteX5" fmla="*/ 655470 w 3870939"/>
              <a:gd name="connsiteY5" fmla="*/ 2766 h 6860766"/>
              <a:gd name="connsiteX0" fmla="*/ 655470 w 3870939"/>
              <a:gd name="connsiteY0" fmla="*/ 2766 h 6860766"/>
              <a:gd name="connsiteX1" fmla="*/ 3863422 w 3870939"/>
              <a:gd name="connsiteY1" fmla="*/ 0 h 6860766"/>
              <a:gd name="connsiteX2" fmla="*/ 3870939 w 3870939"/>
              <a:gd name="connsiteY2" fmla="*/ 6858644 h 6860766"/>
              <a:gd name="connsiteX3" fmla="*/ 655470 w 3870939"/>
              <a:gd name="connsiteY3" fmla="*/ 6860766 h 6860766"/>
              <a:gd name="connsiteX4" fmla="*/ 0 w 3870939"/>
              <a:gd name="connsiteY4" fmla="*/ 3408168 h 6860766"/>
              <a:gd name="connsiteX5" fmla="*/ 655470 w 3870939"/>
              <a:gd name="connsiteY5" fmla="*/ 2766 h 6860766"/>
              <a:gd name="connsiteX0" fmla="*/ 655470 w 3870939"/>
              <a:gd name="connsiteY0" fmla="*/ 2766 h 6860766"/>
              <a:gd name="connsiteX1" fmla="*/ 3866080 w 3870939"/>
              <a:gd name="connsiteY1" fmla="*/ 0 h 6860766"/>
              <a:gd name="connsiteX2" fmla="*/ 3870939 w 3870939"/>
              <a:gd name="connsiteY2" fmla="*/ 6858644 h 6860766"/>
              <a:gd name="connsiteX3" fmla="*/ 655470 w 3870939"/>
              <a:gd name="connsiteY3" fmla="*/ 6860766 h 6860766"/>
              <a:gd name="connsiteX4" fmla="*/ 0 w 3870939"/>
              <a:gd name="connsiteY4" fmla="*/ 3408168 h 6860766"/>
              <a:gd name="connsiteX5" fmla="*/ 655470 w 3870939"/>
              <a:gd name="connsiteY5" fmla="*/ 2766 h 6860766"/>
              <a:gd name="connsiteX0" fmla="*/ 655470 w 3868280"/>
              <a:gd name="connsiteY0" fmla="*/ 2766 h 6860766"/>
              <a:gd name="connsiteX1" fmla="*/ 3866080 w 3868280"/>
              <a:gd name="connsiteY1" fmla="*/ 0 h 6860766"/>
              <a:gd name="connsiteX2" fmla="*/ 3868280 w 3868280"/>
              <a:gd name="connsiteY2" fmla="*/ 6858644 h 6860766"/>
              <a:gd name="connsiteX3" fmla="*/ 655470 w 3868280"/>
              <a:gd name="connsiteY3" fmla="*/ 6860766 h 6860766"/>
              <a:gd name="connsiteX4" fmla="*/ 0 w 3868280"/>
              <a:gd name="connsiteY4" fmla="*/ 3408168 h 6860766"/>
              <a:gd name="connsiteX5" fmla="*/ 655470 w 3868280"/>
              <a:gd name="connsiteY5" fmla="*/ 2766 h 6860766"/>
              <a:gd name="connsiteX0" fmla="*/ 655470 w 3868280"/>
              <a:gd name="connsiteY0" fmla="*/ 2766 h 6861293"/>
              <a:gd name="connsiteX1" fmla="*/ 3866080 w 3868280"/>
              <a:gd name="connsiteY1" fmla="*/ 0 h 6861293"/>
              <a:gd name="connsiteX2" fmla="*/ 3868280 w 3868280"/>
              <a:gd name="connsiteY2" fmla="*/ 6861293 h 6861293"/>
              <a:gd name="connsiteX3" fmla="*/ 655470 w 3868280"/>
              <a:gd name="connsiteY3" fmla="*/ 6860766 h 6861293"/>
              <a:gd name="connsiteX4" fmla="*/ 0 w 3868280"/>
              <a:gd name="connsiteY4" fmla="*/ 3408168 h 6861293"/>
              <a:gd name="connsiteX5" fmla="*/ 655470 w 3868280"/>
              <a:gd name="connsiteY5" fmla="*/ 2766 h 6861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8280" h="6861293">
                <a:moveTo>
                  <a:pt x="655470" y="2766"/>
                </a:moveTo>
                <a:lnTo>
                  <a:pt x="3866080" y="0"/>
                </a:lnTo>
                <a:cubicBezTo>
                  <a:pt x="3866080" y="2288988"/>
                  <a:pt x="3868280" y="4572305"/>
                  <a:pt x="3868280" y="6861293"/>
                </a:cubicBezTo>
                <a:lnTo>
                  <a:pt x="655470" y="6860766"/>
                </a:lnTo>
                <a:cubicBezTo>
                  <a:pt x="198236" y="5582305"/>
                  <a:pt x="0" y="4551168"/>
                  <a:pt x="0" y="3408168"/>
                </a:cubicBezTo>
                <a:cubicBezTo>
                  <a:pt x="0" y="2265168"/>
                  <a:pt x="220665" y="997682"/>
                  <a:pt x="655470" y="276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/>
              <a:t>Kuva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2966244-8391-BABF-2B5F-5DFFA4F77E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7359865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6" name="Tekstin paikkamerkki 2">
            <a:extLst>
              <a:ext uri="{FF2B5EF4-FFF2-40B4-BE49-F238E27FC236}">
                <a16:creationId xmlns:a16="http://schemas.microsoft.com/office/drawing/2014/main" id="{662FC35C-828D-186A-280E-A30E6FED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581785"/>
            <a:ext cx="7359865" cy="4176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787776-1589-F674-BB26-C6BDF27AB2C8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3648733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7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uvan paikkamerkki 19">
            <a:extLst>
              <a:ext uri="{FF2B5EF4-FFF2-40B4-BE49-F238E27FC236}">
                <a16:creationId xmlns:a16="http://schemas.microsoft.com/office/drawing/2014/main" id="{64FABF65-AE4E-3473-F585-FF8B78E6F6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52646" y="-4381"/>
            <a:ext cx="6449879" cy="6877396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  <a:gd name="connsiteX0" fmla="*/ 1077883 w 6449879"/>
              <a:gd name="connsiteY0" fmla="*/ 0 h 6854506"/>
              <a:gd name="connsiteX1" fmla="*/ 6440201 w 6449879"/>
              <a:gd name="connsiteY1" fmla="*/ 1402 h 6854506"/>
              <a:gd name="connsiteX2" fmla="*/ 6449879 w 6449879"/>
              <a:gd name="connsiteY2" fmla="*/ 6850140 h 6854506"/>
              <a:gd name="connsiteX3" fmla="*/ 2113572 w 6449879"/>
              <a:gd name="connsiteY3" fmla="*/ 6854506 h 6854506"/>
              <a:gd name="connsiteX4" fmla="*/ 1077883 w 6449879"/>
              <a:gd name="connsiteY4" fmla="*/ 0 h 685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9879" h="6854506">
                <a:moveTo>
                  <a:pt x="1077883" y="0"/>
                </a:moveTo>
                <a:lnTo>
                  <a:pt x="6440201" y="1402"/>
                </a:lnTo>
                <a:cubicBezTo>
                  <a:pt x="6440201" y="2290390"/>
                  <a:pt x="6449879" y="4561152"/>
                  <a:pt x="6449879" y="6850140"/>
                </a:cubicBezTo>
                <a:lnTo>
                  <a:pt x="2113572" y="6854506"/>
                </a:lnTo>
                <a:cubicBezTo>
                  <a:pt x="-1164436" y="4556080"/>
                  <a:pt x="103765" y="947525"/>
                  <a:pt x="10778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/>
              <a:t>Kuva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0511E0-E385-8287-5468-79D378D518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C108CAE-531A-2F11-B128-59A505DDF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4" y="1304672"/>
            <a:ext cx="4022225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4" y="4519282"/>
            <a:ext cx="4022225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974D0-98FF-0C04-5FB6-A1BFC5C8BEC9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1449554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28AFBB5-0A0B-E7D5-385D-3F795B8FA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06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0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5AD0E0-F7C4-653F-0603-26FD13365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E103BA-F7F1-2837-BBCD-C6CB17B1256A}"/>
              </a:ext>
            </a:extLst>
          </p:cNvPr>
          <p:cNvSpPr txBox="1"/>
          <p:nvPr/>
        </p:nvSpPr>
        <p:spPr>
          <a:xfrm>
            <a:off x="3048000" y="5260940"/>
            <a:ext cx="6096000" cy="461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kumimoji="0" lang="en-GB" sz="2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luke.fi</a:t>
            </a:r>
            <a:endParaRPr lang="en-GB" sz="1400" b="0" noProof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A01329-B7B8-F64B-1675-8CCB89024290}"/>
              </a:ext>
            </a:extLst>
          </p:cNvPr>
          <p:cNvSpPr txBox="1"/>
          <p:nvPr/>
        </p:nvSpPr>
        <p:spPr>
          <a:xfrm>
            <a:off x="9043416" y="6089904"/>
            <a:ext cx="2832384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r"/>
            <a:r>
              <a:rPr lang="fi-FI" sz="1000"/>
              <a:t>© Luonnonvarakeskus</a:t>
            </a:r>
          </a:p>
          <a:p>
            <a:pPr algn="r"/>
            <a:r>
              <a:rPr lang="fi-FI" sz="1000"/>
              <a:t>© Natural Resources Institute Finland</a:t>
            </a:r>
          </a:p>
          <a:p>
            <a:pPr algn="r"/>
            <a:r>
              <a:rPr lang="fi-FI" sz="1000"/>
              <a:t>© </a:t>
            </a:r>
            <a:r>
              <a:rPr lang="fi-FI" sz="1000" err="1"/>
              <a:t>Naturresursinstitutet</a:t>
            </a:r>
            <a:endParaRPr lang="fi-FI" sz="100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D41E3CC-391B-EA46-5930-CCE424AE59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3FD37-E82C-6BD2-A1C3-CCBF82F89C76}"/>
              </a:ext>
            </a:extLst>
          </p:cNvPr>
          <p:cNvSpPr txBox="1"/>
          <p:nvPr userDrawn="1"/>
        </p:nvSpPr>
        <p:spPr>
          <a:xfrm>
            <a:off x="3048000" y="5260940"/>
            <a:ext cx="6096000" cy="461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kumimoji="0" lang="en-GB" sz="2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luke.fi</a:t>
            </a:r>
            <a:endParaRPr lang="en-GB" sz="1400" b="0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7C36A5-939B-EBA5-98D2-9CD612128690}"/>
              </a:ext>
            </a:extLst>
          </p:cNvPr>
          <p:cNvSpPr txBox="1"/>
          <p:nvPr userDrawn="1"/>
        </p:nvSpPr>
        <p:spPr>
          <a:xfrm>
            <a:off x="9043416" y="6089904"/>
            <a:ext cx="2832384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r"/>
            <a:r>
              <a:rPr lang="fi-FI" sz="1000"/>
              <a:t>© Luonnonvarakeskus</a:t>
            </a:r>
          </a:p>
          <a:p>
            <a:pPr algn="r"/>
            <a:r>
              <a:rPr lang="fi-FI" sz="1000"/>
              <a:t>© Natural Resources Institute Finland</a:t>
            </a:r>
          </a:p>
          <a:p>
            <a:pPr algn="r"/>
            <a:r>
              <a:rPr lang="fi-FI" sz="1000"/>
              <a:t>© </a:t>
            </a:r>
            <a:r>
              <a:rPr lang="fi-FI" sz="1000" err="1"/>
              <a:t>Naturresursinstitutet</a:t>
            </a:r>
            <a:endParaRPr lang="fi-FI" sz="1000"/>
          </a:p>
        </p:txBody>
      </p:sp>
      <p:pic>
        <p:nvPicPr>
          <p:cNvPr id="11" name="Graphic 10">
            <a:hlinkClick r:id="rId4"/>
            <a:extLst>
              <a:ext uri="{FF2B5EF4-FFF2-40B4-BE49-F238E27FC236}">
                <a16:creationId xmlns:a16="http://schemas.microsoft.com/office/drawing/2014/main" id="{F869DDEF-1684-4124-9CAD-B05AB0B6B1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9624" y="4607081"/>
            <a:ext cx="505814" cy="505814"/>
          </a:xfrm>
          <a:prstGeom prst="rect">
            <a:avLst/>
          </a:prstGeom>
        </p:spPr>
      </p:pic>
      <p:pic>
        <p:nvPicPr>
          <p:cNvPr id="12" name="Graphic 11">
            <a:hlinkClick r:id="rId7"/>
            <a:extLst>
              <a:ext uri="{FF2B5EF4-FFF2-40B4-BE49-F238E27FC236}">
                <a16:creationId xmlns:a16="http://schemas.microsoft.com/office/drawing/2014/main" id="{266C6162-485D-3522-5CB1-1A6D72F3758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3784" y="4607081"/>
            <a:ext cx="505814" cy="505814"/>
          </a:xfrm>
          <a:prstGeom prst="rect">
            <a:avLst/>
          </a:prstGeom>
        </p:spPr>
      </p:pic>
      <p:pic>
        <p:nvPicPr>
          <p:cNvPr id="13" name="Graphic 12">
            <a:hlinkClick r:id="rId10"/>
            <a:extLst>
              <a:ext uri="{FF2B5EF4-FFF2-40B4-BE49-F238E27FC236}">
                <a16:creationId xmlns:a16="http://schemas.microsoft.com/office/drawing/2014/main" id="{815587BA-2C9E-D6EB-F895-465E332195F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22104" y="4607081"/>
            <a:ext cx="505814" cy="505814"/>
          </a:xfrm>
          <a:prstGeom prst="rect">
            <a:avLst/>
          </a:prstGeom>
        </p:spPr>
      </p:pic>
      <p:pic>
        <p:nvPicPr>
          <p:cNvPr id="14" name="Graphic 13">
            <a:hlinkClick r:id="rId13"/>
            <a:extLst>
              <a:ext uri="{FF2B5EF4-FFF2-40B4-BE49-F238E27FC236}">
                <a16:creationId xmlns:a16="http://schemas.microsoft.com/office/drawing/2014/main" id="{E7F51496-1E6A-8E32-4BBA-43878A84EC1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37944" y="4607081"/>
            <a:ext cx="505814" cy="505814"/>
          </a:xfrm>
          <a:prstGeom prst="rect">
            <a:avLst/>
          </a:prstGeom>
        </p:spPr>
      </p:pic>
      <p:pic>
        <p:nvPicPr>
          <p:cNvPr id="15" name="Graphic 14">
            <a:hlinkClick r:id="rId16"/>
            <a:extLst>
              <a:ext uri="{FF2B5EF4-FFF2-40B4-BE49-F238E27FC236}">
                <a16:creationId xmlns:a16="http://schemas.microsoft.com/office/drawing/2014/main" id="{57A4AC45-38E4-A47D-6D29-008E079C622A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85464" y="4607081"/>
            <a:ext cx="505814" cy="50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3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uvan paikkamerkki 19">
            <a:extLst>
              <a:ext uri="{FF2B5EF4-FFF2-40B4-BE49-F238E27FC236}">
                <a16:creationId xmlns:a16="http://schemas.microsoft.com/office/drawing/2014/main" id="{64FABF65-AE4E-3473-F585-FF8B78E6F6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50364" y="-4381"/>
            <a:ext cx="6452161" cy="6877396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  <a:gd name="connsiteX0" fmla="*/ 1075414 w 6452161"/>
              <a:gd name="connsiteY0" fmla="*/ 3332 h 6853104"/>
              <a:gd name="connsiteX1" fmla="*/ 6442483 w 6452161"/>
              <a:gd name="connsiteY1" fmla="*/ 0 h 6853104"/>
              <a:gd name="connsiteX2" fmla="*/ 6452161 w 6452161"/>
              <a:gd name="connsiteY2" fmla="*/ 6848738 h 6853104"/>
              <a:gd name="connsiteX3" fmla="*/ 2115854 w 6452161"/>
              <a:gd name="connsiteY3" fmla="*/ 6853104 h 6853104"/>
              <a:gd name="connsiteX4" fmla="*/ 1075414 w 6452161"/>
              <a:gd name="connsiteY4" fmla="*/ 3332 h 6853104"/>
              <a:gd name="connsiteX0" fmla="*/ 1075414 w 6452161"/>
              <a:gd name="connsiteY0" fmla="*/ 965 h 6853104"/>
              <a:gd name="connsiteX1" fmla="*/ 6442483 w 6452161"/>
              <a:gd name="connsiteY1" fmla="*/ 0 h 6853104"/>
              <a:gd name="connsiteX2" fmla="*/ 6452161 w 6452161"/>
              <a:gd name="connsiteY2" fmla="*/ 6848738 h 6853104"/>
              <a:gd name="connsiteX3" fmla="*/ 2115854 w 6452161"/>
              <a:gd name="connsiteY3" fmla="*/ 6853104 h 6853104"/>
              <a:gd name="connsiteX4" fmla="*/ 1075414 w 6452161"/>
              <a:gd name="connsiteY4" fmla="*/ 965 h 6853104"/>
              <a:gd name="connsiteX0" fmla="*/ 1075414 w 6452161"/>
              <a:gd name="connsiteY0" fmla="*/ 0 h 6854506"/>
              <a:gd name="connsiteX1" fmla="*/ 6442483 w 6452161"/>
              <a:gd name="connsiteY1" fmla="*/ 1402 h 6854506"/>
              <a:gd name="connsiteX2" fmla="*/ 6452161 w 6452161"/>
              <a:gd name="connsiteY2" fmla="*/ 6850140 h 6854506"/>
              <a:gd name="connsiteX3" fmla="*/ 2115854 w 6452161"/>
              <a:gd name="connsiteY3" fmla="*/ 6854506 h 6854506"/>
              <a:gd name="connsiteX4" fmla="*/ 1075414 w 6452161"/>
              <a:gd name="connsiteY4" fmla="*/ 0 h 685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2161" h="6854506">
                <a:moveTo>
                  <a:pt x="1075414" y="0"/>
                </a:moveTo>
                <a:lnTo>
                  <a:pt x="6442483" y="1402"/>
                </a:lnTo>
                <a:cubicBezTo>
                  <a:pt x="6442483" y="2290390"/>
                  <a:pt x="6452161" y="4561152"/>
                  <a:pt x="6452161" y="6850140"/>
                </a:cubicBezTo>
                <a:lnTo>
                  <a:pt x="2115854" y="6854506"/>
                </a:lnTo>
                <a:cubicBezTo>
                  <a:pt x="-1162154" y="4556080"/>
                  <a:pt x="101296" y="947525"/>
                  <a:pt x="107541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/>
              <a:t>Kuva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6D5831-FAEB-D762-1347-1C4F5B8A63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0D24919-5BFC-8DEE-A83F-30E5725F9F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4" name="Otsikko 1">
            <a:extLst>
              <a:ext uri="{FF2B5EF4-FFF2-40B4-BE49-F238E27FC236}">
                <a16:creationId xmlns:a16="http://schemas.microsoft.com/office/drawing/2014/main" id="{DDD1852F-34E2-D70B-1D28-C71DDAAAC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4" y="1304671"/>
            <a:ext cx="4022225" cy="4254955"/>
          </a:xfrm>
        </p:spPr>
        <p:txBody>
          <a:bodyPr lIns="0" tIns="0" rIns="0" bIns="0" anchor="ctr">
            <a:noAutofit/>
          </a:bodyPr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C743D-8F75-16F7-1EF0-58D7ED86505A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2396589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uvan paikkamerkki 19">
            <a:extLst>
              <a:ext uri="{FF2B5EF4-FFF2-40B4-BE49-F238E27FC236}">
                <a16:creationId xmlns:a16="http://schemas.microsoft.com/office/drawing/2014/main" id="{64FABF65-AE4E-3473-F585-FF8B78E6F6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52647" y="-4381"/>
            <a:ext cx="6449879" cy="6877396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  <a:gd name="connsiteX0" fmla="*/ 1075414 w 6452160"/>
              <a:gd name="connsiteY0" fmla="*/ 3332 h 6853104"/>
              <a:gd name="connsiteX1" fmla="*/ 6442482 w 6452160"/>
              <a:gd name="connsiteY1" fmla="*/ 0 h 6853104"/>
              <a:gd name="connsiteX2" fmla="*/ 6452160 w 6452160"/>
              <a:gd name="connsiteY2" fmla="*/ 6848738 h 6853104"/>
              <a:gd name="connsiteX3" fmla="*/ 2115853 w 6452160"/>
              <a:gd name="connsiteY3" fmla="*/ 6853104 h 6853104"/>
              <a:gd name="connsiteX4" fmla="*/ 1075414 w 6452160"/>
              <a:gd name="connsiteY4" fmla="*/ 3332 h 6853104"/>
              <a:gd name="connsiteX0" fmla="*/ 1075414 w 6452160"/>
              <a:gd name="connsiteY0" fmla="*/ 965 h 6853104"/>
              <a:gd name="connsiteX1" fmla="*/ 6442482 w 6452160"/>
              <a:gd name="connsiteY1" fmla="*/ 0 h 6853104"/>
              <a:gd name="connsiteX2" fmla="*/ 6452160 w 6452160"/>
              <a:gd name="connsiteY2" fmla="*/ 6848738 h 6853104"/>
              <a:gd name="connsiteX3" fmla="*/ 2115853 w 6452160"/>
              <a:gd name="connsiteY3" fmla="*/ 6853104 h 6853104"/>
              <a:gd name="connsiteX4" fmla="*/ 1075414 w 6452160"/>
              <a:gd name="connsiteY4" fmla="*/ 965 h 6853104"/>
              <a:gd name="connsiteX0" fmla="*/ 1077883 w 6449879"/>
              <a:gd name="connsiteY0" fmla="*/ 0 h 6854506"/>
              <a:gd name="connsiteX1" fmla="*/ 6440201 w 6449879"/>
              <a:gd name="connsiteY1" fmla="*/ 1402 h 6854506"/>
              <a:gd name="connsiteX2" fmla="*/ 6449879 w 6449879"/>
              <a:gd name="connsiteY2" fmla="*/ 6850140 h 6854506"/>
              <a:gd name="connsiteX3" fmla="*/ 2113572 w 6449879"/>
              <a:gd name="connsiteY3" fmla="*/ 6854506 h 6854506"/>
              <a:gd name="connsiteX4" fmla="*/ 1077883 w 6449879"/>
              <a:gd name="connsiteY4" fmla="*/ 0 h 685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9879" h="6854506">
                <a:moveTo>
                  <a:pt x="1077883" y="0"/>
                </a:moveTo>
                <a:lnTo>
                  <a:pt x="6440201" y="1402"/>
                </a:lnTo>
                <a:cubicBezTo>
                  <a:pt x="6440201" y="2290390"/>
                  <a:pt x="6449879" y="4561152"/>
                  <a:pt x="6449879" y="6850140"/>
                </a:cubicBezTo>
                <a:lnTo>
                  <a:pt x="2113572" y="6854506"/>
                </a:lnTo>
                <a:cubicBezTo>
                  <a:pt x="-1164436" y="4556080"/>
                  <a:pt x="103765" y="947525"/>
                  <a:pt x="10778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/>
              <a:t>Kuva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0511E0-E385-8287-5468-79D378D518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695F0B5-CB5F-EDDA-891B-D132356EF1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Otsikko 1">
            <a:extLst>
              <a:ext uri="{FF2B5EF4-FFF2-40B4-BE49-F238E27FC236}">
                <a16:creationId xmlns:a16="http://schemas.microsoft.com/office/drawing/2014/main" id="{92CB3F1C-E650-1AC6-5879-D680FF9DD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4" y="1304671"/>
            <a:ext cx="4022225" cy="4254955"/>
          </a:xfrm>
        </p:spPr>
        <p:txBody>
          <a:bodyPr lIns="0" tIns="0" rIns="0" bIns="0"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40E23-97AA-4634-CEF9-78D87586422C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18344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al Sub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4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4" y="4519282"/>
            <a:ext cx="10645200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CC208CF-C683-7F4B-8E58-D159D87C1A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EDAE101-447B-59DC-AE63-80E57F12A7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25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tional Sub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3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3" y="4519282"/>
            <a:ext cx="10645200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1CCDDB-BDB2-819A-C837-B74F4C57CF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1989F76-F7EF-3CB3-2237-D2E423706F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395123-52F5-D968-9A02-2E0FDFC93086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3829640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parator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3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3" y="4519282"/>
            <a:ext cx="10645200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5E23DC-2722-A0C0-BBCA-5CCFE1ECAE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02FEF18-5EC3-9628-4CBF-FC62774F5E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766C87-F1E1-9309-9339-AB238743CBBF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424114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parator Aqu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3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3" y="4519282"/>
            <a:ext cx="10645200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6BDE425-6243-F688-6B43-D27356BCC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6E9E228-EE40-2622-DAE9-63010BAC52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6CF70A-B378-4069-B7AB-8B983E3C094F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2464041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parator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3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3" y="4519282"/>
            <a:ext cx="10645200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A52D91B-FF8B-CA8C-FE73-DDF301D779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C52448C-7DA4-CDD3-C8F2-DA894A2B31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2A1C5-2011-BCC3-A422-C04A5E1515DC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288547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A9C38F43-DA14-4CCD-93C1-5D100088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i-FI"/>
              <a:t>Muokkaa </a:t>
            </a:r>
            <a:r>
              <a:rPr lang="fi-FI" err="1"/>
              <a:t>ots</a:t>
            </a:r>
            <a:r>
              <a:rPr lang="fi-FI"/>
              <a:t>. </a:t>
            </a:r>
            <a:r>
              <a:rPr lang="fi-FI" err="1"/>
              <a:t>perustyyl</a:t>
            </a:r>
            <a:r>
              <a:rPr lang="fi-FI"/>
              <a:t>. </a:t>
            </a:r>
            <a:r>
              <a:rPr lang="fi-FI" err="1"/>
              <a:t>napsautt</a:t>
            </a:r>
            <a:r>
              <a:rPr lang="fi-FI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3851044F-A89D-4DFC-A7B9-62F6E032C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621" y="1581784"/>
            <a:ext cx="11114202" cy="4422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35CB8F-584D-2D0F-F6D9-69F8641F31A2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684825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oi.org/10.1016/j.agrformet.2022.10911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mailto:samuli.launiainen@luke.fi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C727A86-1207-076D-7CF4-3805886C9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4" y="1304672"/>
            <a:ext cx="4655026" cy="2903494"/>
          </a:xfrm>
        </p:spPr>
        <p:txBody>
          <a:bodyPr anchor="b">
            <a:normAutofit/>
          </a:bodyPr>
          <a:lstStyle/>
          <a:p>
            <a:r>
              <a:rPr lang="en-US" sz="2800" noProof="0" dirty="0"/>
              <a:t>Northern European Forests’ carbon balance and management disturbances: the tale of the direct flux measurements</a:t>
            </a:r>
            <a:endParaRPr lang="en-GB" sz="2800" noProof="0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6B456099-F138-B4F4-58CB-637F2A946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4" y="4519282"/>
            <a:ext cx="4022225" cy="7437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100" noProof="0" dirty="0"/>
              <a:t>Samuli Launiainen</a:t>
            </a:r>
            <a:r>
              <a:rPr lang="en-GB" sz="1100" baseline="30000" noProof="0" dirty="0"/>
              <a:t>1</a:t>
            </a:r>
            <a:r>
              <a:rPr lang="en-GB" sz="1100" noProof="0" dirty="0"/>
              <a:t>, Toprak Aslan</a:t>
            </a:r>
            <a:r>
              <a:rPr lang="en-GB" sz="1100" baseline="30000" noProof="0" dirty="0"/>
              <a:t>2</a:t>
            </a:r>
            <a:r>
              <a:rPr lang="en-GB" sz="1100" noProof="0" dirty="0"/>
              <a:t> &amp; Juha Heikkinen</a:t>
            </a:r>
            <a:r>
              <a:rPr lang="en-GB" sz="1100" baseline="30000" noProof="0" dirty="0"/>
              <a:t>1</a:t>
            </a:r>
          </a:p>
          <a:p>
            <a:pPr>
              <a:lnSpc>
                <a:spcPct val="90000"/>
              </a:lnSpc>
            </a:pPr>
            <a:r>
              <a:rPr lang="en-GB" sz="1100" baseline="30000" dirty="0"/>
              <a:t>1</a:t>
            </a:r>
            <a:r>
              <a:rPr lang="en-GB" sz="1100" dirty="0"/>
              <a:t>Natural Resources Institute Finland</a:t>
            </a:r>
          </a:p>
          <a:p>
            <a:pPr>
              <a:lnSpc>
                <a:spcPct val="90000"/>
              </a:lnSpc>
            </a:pPr>
            <a:r>
              <a:rPr lang="en-GB" sz="1100" baseline="30000" noProof="0" dirty="0"/>
              <a:t>2</a:t>
            </a:r>
            <a:r>
              <a:rPr lang="en-GB" sz="1100" dirty="0"/>
              <a:t>Finnish Meteorological Institute</a:t>
            </a:r>
            <a:endParaRPr lang="en-GB" sz="1100" noProof="0" dirty="0"/>
          </a:p>
        </p:txBody>
      </p:sp>
      <p:pic>
        <p:nvPicPr>
          <p:cNvPr id="7" name="Picture Placeholder 6" descr="A metal tower with wires and a box on it&#10;&#10;Description automatically generated">
            <a:extLst>
              <a:ext uri="{FF2B5EF4-FFF2-40B4-BE49-F238E27FC236}">
                <a16:creationId xmlns:a16="http://schemas.microsoft.com/office/drawing/2014/main" id="{BC589345-34F0-2FC9-C2E4-54B3E660D3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2" b="7352"/>
          <a:stretch>
            <a:fillRect/>
          </a:stretch>
        </p:blipFill>
        <p:spPr/>
      </p:pic>
      <p:sp>
        <p:nvSpPr>
          <p:cNvPr id="4" name="Alaotsikko 2">
            <a:extLst>
              <a:ext uri="{FF2B5EF4-FFF2-40B4-BE49-F238E27FC236}">
                <a16:creationId xmlns:a16="http://schemas.microsoft.com/office/drawing/2014/main" id="{F6656041-4632-0A25-7012-09919DD9927A}"/>
              </a:ext>
            </a:extLst>
          </p:cNvPr>
          <p:cNvSpPr txBox="1">
            <a:spLocks/>
          </p:cNvSpPr>
          <p:nvPr/>
        </p:nvSpPr>
        <p:spPr>
          <a:xfrm>
            <a:off x="8020050" y="6329033"/>
            <a:ext cx="4038599" cy="414668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err="1">
                <a:solidFill>
                  <a:schemeClr val="tx1"/>
                </a:solidFill>
              </a:rPr>
              <a:t>Ränskälänkorpi</a:t>
            </a:r>
            <a:r>
              <a:rPr lang="en-GB" sz="1200" dirty="0">
                <a:solidFill>
                  <a:schemeClr val="tx1"/>
                </a:solidFill>
              </a:rPr>
              <a:t> clear-cut  tower on fertile drained peatland, Southern Finland. Operated by Luke 2021</a:t>
            </a:r>
            <a:r>
              <a:rPr lang="en-GB" sz="12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endParaRPr lang="en-GB" sz="12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59175-E7C6-3820-AF86-DEE408891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794" y="5920115"/>
            <a:ext cx="2724150" cy="6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62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graph">
            <a:extLst>
              <a:ext uri="{FF2B5EF4-FFF2-40B4-BE49-F238E27FC236}">
                <a16:creationId xmlns:a16="http://schemas.microsoft.com/office/drawing/2014/main" id="{1CE6F8B9-41A6-2DAC-92F9-32CE1F323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05" y="502285"/>
            <a:ext cx="7734300" cy="6187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BBD801-F69A-A691-7455-5A633DD8D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NEP – on-</a:t>
            </a:r>
            <a:r>
              <a:rPr lang="fi-FI" dirty="0" err="1"/>
              <a:t>site</a:t>
            </a:r>
            <a:r>
              <a:rPr lang="fi-FI" dirty="0"/>
              <a:t> </a:t>
            </a:r>
            <a:r>
              <a:rPr lang="fi-FI" dirty="0" err="1"/>
              <a:t>carbon</a:t>
            </a:r>
            <a:r>
              <a:rPr lang="fi-FI" dirty="0"/>
              <a:t> </a:t>
            </a:r>
            <a:r>
              <a:rPr lang="fi-FI" dirty="0" err="1"/>
              <a:t>balance</a:t>
            </a:r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FAFFB-A1CA-3EE4-2A92-289FE0BF0623}"/>
              </a:ext>
            </a:extLst>
          </p:cNvPr>
          <p:cNvSpPr txBox="1"/>
          <p:nvPr/>
        </p:nvSpPr>
        <p:spPr>
          <a:xfrm>
            <a:off x="4767322" y="6343590"/>
            <a:ext cx="635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</a:t>
            </a:r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5E17C4-F51F-FF26-2204-A17EDD1052B2}"/>
              </a:ext>
            </a:extLst>
          </p:cNvPr>
          <p:cNvSpPr txBox="1"/>
          <p:nvPr/>
        </p:nvSpPr>
        <p:spPr>
          <a:xfrm rot="16200000">
            <a:off x="415023" y="3228944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NEP (g C m</a:t>
            </a:r>
            <a:r>
              <a:rPr lang="fi-FI" sz="2000" baseline="30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-2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</a:t>
            </a:r>
            <a:r>
              <a:rPr lang="fi-FI" sz="2000" baseline="30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-1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E8B1F-43DC-C9D8-C17C-65960632B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898" y="786101"/>
            <a:ext cx="3533164" cy="75603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DCEA9E-45EE-11B7-7B6F-7293747E2F0B}"/>
              </a:ext>
            </a:extLst>
          </p:cNvPr>
          <p:cNvSpPr txBox="1"/>
          <p:nvPr/>
        </p:nvSpPr>
        <p:spPr>
          <a:xfrm>
            <a:off x="8314899" y="1673263"/>
            <a:ext cx="3764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19 % of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variance</a:t>
            </a:r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3A2DD6-C2A7-52DE-FA06-1899C3B0AE01}"/>
              </a:ext>
            </a:extLst>
          </p:cNvPr>
          <p:cNvSpPr txBox="1"/>
          <p:nvPr/>
        </p:nvSpPr>
        <p:spPr>
          <a:xfrm>
            <a:off x="8314898" y="2806215"/>
            <a:ext cx="3439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i-FI" sz="2000" i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fi-FI" sz="2000" i="1" baseline="-25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plantation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39 %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A59A159-2958-8092-FE9F-7FBE85964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158" y="3300663"/>
            <a:ext cx="2918665" cy="802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025923-6053-FE61-DC27-9382CF071BA0}"/>
              </a:ext>
            </a:extLst>
          </p:cNvPr>
          <p:cNvSpPr txBox="1"/>
          <p:nvPr/>
        </p:nvSpPr>
        <p:spPr>
          <a:xfrm>
            <a:off x="9066693" y="5096991"/>
            <a:ext cx="2763321" cy="1631216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MAT</a:t>
            </a:r>
          </a:p>
          <a:p>
            <a:pPr algn="l"/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size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fertility</a:t>
            </a:r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symbol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soil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</a:t>
            </a:r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dot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plantation</a:t>
            </a:r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hatch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post-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</a:t>
            </a:r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776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20A4CAF-9ED3-0883-981F-96133C579F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forest</a:t>
            </a:r>
            <a:r>
              <a:rPr lang="fi-FI" dirty="0"/>
              <a:t> management </a:t>
            </a:r>
            <a:r>
              <a:rPr lang="fi-FI" dirty="0" err="1"/>
              <a:t>practices</a:t>
            </a:r>
            <a:r>
              <a:rPr lang="fi-FI" dirty="0"/>
              <a:t> </a:t>
            </a:r>
            <a:r>
              <a:rPr lang="fi-FI" dirty="0" err="1"/>
              <a:t>affect</a:t>
            </a:r>
            <a:r>
              <a:rPr lang="fi-FI" dirty="0"/>
              <a:t> C </a:t>
            </a:r>
            <a:r>
              <a:rPr lang="fi-FI" dirty="0" err="1"/>
              <a:t>balance</a:t>
            </a:r>
            <a:r>
              <a:rPr lang="fi-FI" dirty="0"/>
              <a:t>?</a:t>
            </a:r>
          </a:p>
        </p:txBody>
      </p:sp>
      <p:pic>
        <p:nvPicPr>
          <p:cNvPr id="3" name="Picture 2" descr="A close-up of a forest&#10;&#10;Description automatically generated">
            <a:extLst>
              <a:ext uri="{FF2B5EF4-FFF2-40B4-BE49-F238E27FC236}">
                <a16:creationId xmlns:a16="http://schemas.microsoft.com/office/drawing/2014/main" id="{4A4B00DD-8068-368A-2B08-540730A1E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66" y="554403"/>
            <a:ext cx="2374734" cy="1579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385CC-187C-A6A7-5440-792D54C88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75" y="554403"/>
            <a:ext cx="2377714" cy="1579198"/>
          </a:xfrm>
          <a:prstGeom prst="rect">
            <a:avLst/>
          </a:prstGeom>
        </p:spPr>
      </p:pic>
      <p:pic>
        <p:nvPicPr>
          <p:cNvPr id="8" name="Picture 7" descr="A forest with trees and grass&#10;&#10;Description automatically generated">
            <a:extLst>
              <a:ext uri="{FF2B5EF4-FFF2-40B4-BE49-F238E27FC236}">
                <a16:creationId xmlns:a16="http://schemas.microsoft.com/office/drawing/2014/main" id="{8238AC78-CFE8-1D08-099C-1AAE300EA1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827" y="554403"/>
            <a:ext cx="2368797" cy="1579198"/>
          </a:xfrm>
          <a:prstGeom prst="rect">
            <a:avLst/>
          </a:prstGeom>
        </p:spPr>
      </p:pic>
      <p:pic>
        <p:nvPicPr>
          <p:cNvPr id="10" name="Picture 9" descr="A helicopter carrying a basket of sand&#10;&#10;Description automatically generated">
            <a:extLst>
              <a:ext uri="{FF2B5EF4-FFF2-40B4-BE49-F238E27FC236}">
                <a16:creationId xmlns:a16="http://schemas.microsoft.com/office/drawing/2014/main" id="{AA29112B-9EFD-792C-0DA1-55272744B5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906" y="533953"/>
            <a:ext cx="2397726" cy="15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73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a graph with red and blue arrows">
            <a:extLst>
              <a:ext uri="{FF2B5EF4-FFF2-40B4-BE49-F238E27FC236}">
                <a16:creationId xmlns:a16="http://schemas.microsoft.com/office/drawing/2014/main" id="{68478C12-5E8D-428A-7D48-58782A698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72" y="887166"/>
            <a:ext cx="6930840" cy="51981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6874B8-92E3-A325-AF99-A7AC51C8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Rapid</a:t>
            </a:r>
            <a:r>
              <a:rPr lang="fi-FI" dirty="0"/>
              <a:t> NEP </a:t>
            </a:r>
            <a:r>
              <a:rPr lang="fi-FI" dirty="0" err="1"/>
              <a:t>recovery</a:t>
            </a:r>
            <a:r>
              <a:rPr lang="fi-FI" dirty="0"/>
              <a:t> </a:t>
            </a:r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clear-cutting</a:t>
            </a:r>
            <a:endParaRPr lang="fi-FI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B0E947A-F5D9-9FAB-B806-1187D5C2BA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9356" y="1546879"/>
            <a:ext cx="4731269" cy="414907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source</a:t>
            </a:r>
            <a:r>
              <a:rPr lang="fi-FI" dirty="0"/>
              <a:t> to </a:t>
            </a:r>
            <a:r>
              <a:rPr lang="fi-FI" dirty="0" err="1"/>
              <a:t>sink</a:t>
            </a:r>
            <a:r>
              <a:rPr lang="fi-FI" dirty="0"/>
              <a:t> &lt;10 </a:t>
            </a:r>
            <a:r>
              <a:rPr lang="fi-FI" dirty="0" err="1"/>
              <a:t>year</a:t>
            </a:r>
            <a:r>
              <a:rPr lang="fi-FI" dirty="0"/>
              <a:t> post-</a:t>
            </a:r>
            <a:r>
              <a:rPr lang="fi-FI" dirty="0" err="1"/>
              <a:t>harvest</a:t>
            </a:r>
            <a:endParaRPr lang="fi-FI" dirty="0"/>
          </a:p>
          <a:p>
            <a:pPr>
              <a:buFont typeface="Wingdings" panose="05000000000000000000" pitchFamily="2" charset="2"/>
              <a:buChar char="ü"/>
            </a:pPr>
            <a:r>
              <a:rPr lang="fi-FI" dirty="0" err="1"/>
              <a:t>Initial</a:t>
            </a:r>
            <a:r>
              <a:rPr lang="fi-FI" dirty="0"/>
              <a:t> </a:t>
            </a:r>
            <a:r>
              <a:rPr lang="fi-FI" dirty="0" err="1"/>
              <a:t>emissions</a:t>
            </a:r>
            <a:r>
              <a:rPr lang="fi-FI" dirty="0"/>
              <a:t> </a:t>
            </a:r>
            <a:r>
              <a:rPr lang="fi-FI" dirty="0" err="1"/>
              <a:t>depend</a:t>
            </a:r>
            <a:r>
              <a:rPr lang="fi-FI" dirty="0"/>
              <a:t> on </a:t>
            </a:r>
            <a:r>
              <a:rPr lang="fi-FI" dirty="0" err="1"/>
              <a:t>site</a:t>
            </a:r>
            <a:r>
              <a:rPr lang="fi-FI" dirty="0"/>
              <a:t> </a:t>
            </a:r>
            <a:r>
              <a:rPr lang="fi-FI" dirty="0" err="1"/>
              <a:t>fertility</a:t>
            </a:r>
            <a:r>
              <a:rPr lang="fi-FI" dirty="0"/>
              <a:t> and </a:t>
            </a:r>
            <a:r>
              <a:rPr lang="fi-FI" dirty="0" err="1"/>
              <a:t>amount</a:t>
            </a:r>
            <a:r>
              <a:rPr lang="fi-FI" dirty="0"/>
              <a:t> &amp; </a:t>
            </a:r>
            <a:r>
              <a:rPr lang="fi-FI" dirty="0" err="1"/>
              <a:t>fate</a:t>
            </a:r>
            <a:r>
              <a:rPr lang="fi-FI" dirty="0"/>
              <a:t> of </a:t>
            </a:r>
            <a:r>
              <a:rPr lang="fi-FI" dirty="0" err="1"/>
              <a:t>cutting</a:t>
            </a:r>
            <a:r>
              <a:rPr lang="fi-FI" dirty="0"/>
              <a:t> </a:t>
            </a:r>
            <a:r>
              <a:rPr lang="fi-FI" dirty="0" err="1"/>
              <a:t>residues</a:t>
            </a:r>
            <a:endParaRPr lang="fi-FI" dirty="0"/>
          </a:p>
          <a:p>
            <a:pPr>
              <a:buFont typeface="Wingdings" panose="05000000000000000000" pitchFamily="2" charset="2"/>
              <a:buChar char="ü"/>
            </a:pPr>
            <a:r>
              <a:rPr lang="fi-FI" dirty="0" err="1"/>
              <a:t>Significant</a:t>
            </a:r>
            <a:r>
              <a:rPr lang="fi-FI" dirty="0"/>
              <a:t> GPP </a:t>
            </a:r>
            <a:r>
              <a:rPr lang="fi-FI" dirty="0" err="1"/>
              <a:t>immediately</a:t>
            </a:r>
            <a:r>
              <a:rPr lang="fi-FI" dirty="0"/>
              <a:t> </a:t>
            </a:r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clear-cutting</a:t>
            </a:r>
            <a:endParaRPr lang="fi-FI" dirty="0"/>
          </a:p>
          <a:p>
            <a:pPr>
              <a:buFont typeface="Wingdings" panose="05000000000000000000" pitchFamily="2" charset="2"/>
              <a:buChar char="ü"/>
            </a:pPr>
            <a:r>
              <a:rPr lang="fi-FI" dirty="0" err="1"/>
              <a:t>Fast</a:t>
            </a:r>
            <a:r>
              <a:rPr lang="fi-FI" dirty="0"/>
              <a:t> GPP </a:t>
            </a:r>
            <a:r>
              <a:rPr lang="fi-FI" dirty="0" err="1"/>
              <a:t>recovery</a:t>
            </a:r>
            <a:r>
              <a:rPr lang="fi-FI" dirty="0"/>
              <a:t> </a:t>
            </a:r>
            <a:r>
              <a:rPr lang="fi-FI" dirty="0" err="1"/>
              <a:t>drives</a:t>
            </a:r>
            <a:r>
              <a:rPr lang="fi-FI" dirty="0"/>
              <a:t> NEP </a:t>
            </a:r>
            <a:r>
              <a:rPr lang="fi-FI" dirty="0" err="1"/>
              <a:t>dynamics</a:t>
            </a:r>
            <a:endParaRPr lang="fi-FI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fi-FI" dirty="0"/>
              <a:t>Flush of </a:t>
            </a:r>
            <a:r>
              <a:rPr lang="fi-FI" dirty="0" err="1"/>
              <a:t>deciduous</a:t>
            </a:r>
            <a:r>
              <a:rPr lang="fi-FI" dirty="0"/>
              <a:t> </a:t>
            </a:r>
            <a:r>
              <a:rPr lang="fi-FI" dirty="0" err="1"/>
              <a:t>seedlings</a:t>
            </a:r>
            <a:r>
              <a:rPr lang="fi-FI" dirty="0"/>
              <a:t>, </a:t>
            </a:r>
            <a:r>
              <a:rPr lang="fi-FI" dirty="0" err="1"/>
              <a:t>grass</a:t>
            </a:r>
            <a:r>
              <a:rPr lang="fi-FI" dirty="0"/>
              <a:t>, </a:t>
            </a:r>
            <a:r>
              <a:rPr lang="fi-FI" dirty="0" err="1"/>
              <a:t>herbs</a:t>
            </a:r>
            <a:r>
              <a:rPr lang="fi-FI" dirty="0"/>
              <a:t>, </a:t>
            </a:r>
            <a:r>
              <a:rPr lang="fi-FI" dirty="0" err="1"/>
              <a:t>shrubs</a:t>
            </a:r>
            <a:endParaRPr lang="fi-FI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64FCE-04C1-A8D4-75FC-5EAC1BCF03E3}"/>
              </a:ext>
            </a:extLst>
          </p:cNvPr>
          <p:cNvSpPr txBox="1"/>
          <p:nvPr/>
        </p:nvSpPr>
        <p:spPr>
          <a:xfrm>
            <a:off x="5357238" y="6009333"/>
            <a:ext cx="6636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Kolari et al. (2004); Ahmed (2019); Korkiakoski et al. (2023); Tikkasalo et al. (2024); </a:t>
            </a:r>
          </a:p>
          <a:p>
            <a:pPr algn="l"/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Kelly et al. (2024); </a:t>
            </a:r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Grelle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al. (2023, 2012); </a:t>
            </a:r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Uri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al. (2019); </a:t>
            </a:r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Rebane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al. (2024)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8D67CE-725E-C4AD-3AB3-002EC3B68950}"/>
              </a:ext>
            </a:extLst>
          </p:cNvPr>
          <p:cNvSpPr/>
          <p:nvPr/>
        </p:nvSpPr>
        <p:spPr>
          <a:xfrm rot="19793938">
            <a:off x="6763688" y="3177551"/>
            <a:ext cx="891026" cy="351263"/>
          </a:xfrm>
          <a:prstGeom prst="ellipse">
            <a:avLst/>
          </a:prstGeom>
          <a:noFill/>
          <a:ln w="12700" cap="flat">
            <a:solidFill>
              <a:schemeClr val="tx2"/>
            </a:solidFill>
            <a:prstDash val="dash"/>
            <a:miter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pPr algn="l"/>
            <a:endParaRPr lang="fi-FI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8A83A8-E331-7779-2E32-4CCA33560F64}"/>
              </a:ext>
            </a:extLst>
          </p:cNvPr>
          <p:cNvSpPr txBox="1"/>
          <p:nvPr/>
        </p:nvSpPr>
        <p:spPr>
          <a:xfrm flipH="1">
            <a:off x="11311842" y="3751484"/>
            <a:ext cx="880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sz="12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peatlands</a:t>
            </a:r>
            <a:endParaRPr lang="fi-FI" sz="1200" dirty="0">
              <a:solidFill>
                <a:schemeClr val="accent2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D6FEB4-32BD-A1CB-9BDB-AC279F6B2D72}"/>
              </a:ext>
            </a:extLst>
          </p:cNvPr>
          <p:cNvSpPr txBox="1"/>
          <p:nvPr/>
        </p:nvSpPr>
        <p:spPr>
          <a:xfrm>
            <a:off x="11301047" y="4025715"/>
            <a:ext cx="759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2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post-</a:t>
            </a:r>
            <a:r>
              <a:rPr lang="fi-FI" sz="12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</a:t>
            </a:r>
            <a:endParaRPr lang="fi-FI" sz="12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CECCBF31-527E-E12F-56E3-349E4B6A6D03}"/>
              </a:ext>
            </a:extLst>
          </p:cNvPr>
          <p:cNvSpPr/>
          <p:nvPr/>
        </p:nvSpPr>
        <p:spPr>
          <a:xfrm>
            <a:off x="11121342" y="3777882"/>
            <a:ext cx="190500" cy="277000"/>
          </a:xfrm>
          <a:prstGeom prst="leftArrow">
            <a:avLst/>
          </a:prstGeom>
          <a:solidFill>
            <a:schemeClr val="accent2">
              <a:lumMod val="75000"/>
              <a:lumOff val="25000"/>
            </a:schemeClr>
          </a:solidFill>
          <a:ln w="6356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fi-FI" dirty="0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3E873BE9-5455-0F9B-AE18-2A9CA5A1167A}"/>
              </a:ext>
            </a:extLst>
          </p:cNvPr>
          <p:cNvSpPr/>
          <p:nvPr/>
        </p:nvSpPr>
        <p:spPr>
          <a:xfrm>
            <a:off x="11128258" y="4033629"/>
            <a:ext cx="190500" cy="277000"/>
          </a:xfrm>
          <a:prstGeom prst="leftArrow">
            <a:avLst/>
          </a:prstGeom>
          <a:solidFill>
            <a:schemeClr val="tx2">
              <a:lumMod val="50000"/>
              <a:lumOff val="50000"/>
            </a:schemeClr>
          </a:solidFill>
          <a:ln w="6356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fi-FI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D0EAB7-F95C-8637-A781-D572C32D97FB}"/>
              </a:ext>
            </a:extLst>
          </p:cNvPr>
          <p:cNvSpPr/>
          <p:nvPr/>
        </p:nvSpPr>
        <p:spPr>
          <a:xfrm>
            <a:off x="10185109" y="4025715"/>
            <a:ext cx="908879" cy="276999"/>
          </a:xfrm>
          <a:prstGeom prst="ellipse">
            <a:avLst/>
          </a:prstGeom>
          <a:noFill/>
          <a:ln w="12700" cap="flat">
            <a:solidFill>
              <a:schemeClr val="tx2"/>
            </a:solidFill>
            <a:prstDash val="dash"/>
            <a:miter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pPr algn="l"/>
            <a:endParaRPr lang="fi-FI" dirty="0"/>
          </a:p>
        </p:txBody>
      </p:sp>
      <p:pic>
        <p:nvPicPr>
          <p:cNvPr id="4" name="Picture 3" descr="A forest of trees and bushes&#10;&#10;Description automatically generated">
            <a:extLst>
              <a:ext uri="{FF2B5EF4-FFF2-40B4-BE49-F238E27FC236}">
                <a16:creationId xmlns:a16="http://schemas.microsoft.com/office/drawing/2014/main" id="{1DE0E3DB-785E-2F54-60A6-5945C5BFE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5349875"/>
            <a:ext cx="2147698" cy="143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92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different types of graphs">
            <a:extLst>
              <a:ext uri="{FF2B5EF4-FFF2-40B4-BE49-F238E27FC236}">
                <a16:creationId xmlns:a16="http://schemas.microsoft.com/office/drawing/2014/main" id="{49D48A3C-EA68-45EC-1750-26F287B1F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" y="1134624"/>
            <a:ext cx="7357941" cy="401342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90085-892C-6FBC-F9BC-237211243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Thinning</a:t>
            </a:r>
            <a:r>
              <a:rPr lang="fi-FI" dirty="0"/>
              <a:t> </a:t>
            </a:r>
            <a:r>
              <a:rPr lang="fi-FI" dirty="0" err="1"/>
              <a:t>response</a:t>
            </a:r>
            <a:r>
              <a:rPr lang="fi-FI" dirty="0"/>
              <a:t> is </a:t>
            </a:r>
            <a:r>
              <a:rPr lang="fi-FI" dirty="0" err="1"/>
              <a:t>short-lived</a:t>
            </a:r>
            <a:endParaRPr lang="fi-FI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06BA841-9E45-7367-46D5-31B7BAB72C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900787" y="1228724"/>
            <a:ext cx="4872114" cy="39325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fi-FI" dirty="0"/>
              <a:t>Short-</a:t>
            </a:r>
            <a:r>
              <a:rPr lang="fi-FI" dirty="0" err="1"/>
              <a:t>term</a:t>
            </a:r>
            <a:r>
              <a:rPr lang="fi-FI" dirty="0"/>
              <a:t> </a:t>
            </a:r>
            <a:r>
              <a:rPr lang="fi-FI" dirty="0" err="1"/>
              <a:t>drop</a:t>
            </a:r>
            <a:r>
              <a:rPr lang="fi-FI" dirty="0"/>
              <a:t> in NEP is </a:t>
            </a:r>
            <a:r>
              <a:rPr lang="fi-FI" dirty="0" err="1"/>
              <a:t>due</a:t>
            </a:r>
            <a:r>
              <a:rPr lang="fi-FI" dirty="0"/>
              <a:t> to GPP </a:t>
            </a:r>
            <a:r>
              <a:rPr lang="fi-FI" dirty="0" err="1"/>
              <a:t>response</a:t>
            </a:r>
            <a:endParaRPr lang="fi-FI" dirty="0"/>
          </a:p>
          <a:p>
            <a:pPr>
              <a:buFont typeface="Wingdings" panose="05000000000000000000" pitchFamily="2" charset="2"/>
              <a:buChar char="ü"/>
            </a:pPr>
            <a:r>
              <a:rPr lang="fi-FI" dirty="0"/>
              <a:t>GPP </a:t>
            </a:r>
            <a:r>
              <a:rPr lang="fi-FI" dirty="0" err="1"/>
              <a:t>reduction</a:t>
            </a:r>
            <a:r>
              <a:rPr lang="fi-FI" dirty="0"/>
              <a:t> (%) </a:t>
            </a:r>
            <a:r>
              <a:rPr lang="fi-FI" dirty="0" err="1"/>
              <a:t>always</a:t>
            </a:r>
            <a:r>
              <a:rPr lang="fi-FI" dirty="0"/>
              <a:t> </a:t>
            </a:r>
            <a:r>
              <a:rPr lang="fi-FI" dirty="0" err="1"/>
              <a:t>smaller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removed</a:t>
            </a:r>
            <a:r>
              <a:rPr lang="fi-FI" dirty="0"/>
              <a:t> LAI (%)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i-FI" dirty="0" err="1"/>
              <a:t>Light</a:t>
            </a:r>
            <a:r>
              <a:rPr lang="fi-FI" dirty="0"/>
              <a:t> (</a:t>
            </a:r>
            <a:r>
              <a:rPr lang="fi-FI" dirty="0" err="1"/>
              <a:t>water</a:t>
            </a:r>
            <a:r>
              <a:rPr lang="fi-FI" dirty="0"/>
              <a:t>, </a:t>
            </a:r>
            <a:r>
              <a:rPr lang="fi-FI" dirty="0" err="1"/>
              <a:t>nutrient</a:t>
            </a:r>
            <a:r>
              <a:rPr lang="fi-FI" dirty="0"/>
              <a:t>) </a:t>
            </a:r>
            <a:r>
              <a:rPr lang="fi-FI" dirty="0" err="1"/>
              <a:t>availability</a:t>
            </a:r>
            <a:endParaRPr lang="fi-FI" dirty="0"/>
          </a:p>
          <a:p>
            <a:pPr>
              <a:buFont typeface="Wingdings" panose="05000000000000000000" pitchFamily="2" charset="2"/>
              <a:buChar char="ü"/>
            </a:pPr>
            <a:r>
              <a:rPr lang="fi-FI" dirty="0" err="1"/>
              <a:t>Rapid</a:t>
            </a:r>
            <a:r>
              <a:rPr lang="fi-FI" dirty="0"/>
              <a:t> GPP and NEP </a:t>
            </a:r>
            <a:r>
              <a:rPr lang="fi-FI" dirty="0" err="1"/>
              <a:t>recovery</a:t>
            </a:r>
            <a:endParaRPr lang="fi-FI" dirty="0"/>
          </a:p>
          <a:p>
            <a:pPr>
              <a:buFont typeface="Wingdings" panose="05000000000000000000" pitchFamily="2" charset="2"/>
              <a:buChar char="ü"/>
            </a:pPr>
            <a:endParaRPr lang="fi-FI" dirty="0"/>
          </a:p>
          <a:p>
            <a:pPr>
              <a:buFont typeface="Wingdings" panose="05000000000000000000" pitchFamily="2" charset="2"/>
              <a:buChar char="ü"/>
            </a:pPr>
            <a:r>
              <a:rPr lang="fi-FI" dirty="0" err="1"/>
              <a:t>Fertile</a:t>
            </a:r>
            <a:r>
              <a:rPr lang="fi-FI" dirty="0"/>
              <a:t>, </a:t>
            </a:r>
            <a:r>
              <a:rPr lang="fi-FI" dirty="0" err="1"/>
              <a:t>dense</a:t>
            </a:r>
            <a:r>
              <a:rPr lang="fi-FI" dirty="0"/>
              <a:t> </a:t>
            </a:r>
            <a:r>
              <a:rPr lang="fi-FI" dirty="0" err="1"/>
              <a:t>stands</a:t>
            </a:r>
            <a:r>
              <a:rPr lang="fi-FI" dirty="0"/>
              <a:t> (FI-</a:t>
            </a:r>
            <a:r>
              <a:rPr lang="fi-FI" dirty="0" err="1"/>
              <a:t>Let</a:t>
            </a:r>
            <a:r>
              <a:rPr lang="fi-FI" dirty="0"/>
              <a:t> &amp; SE-</a:t>
            </a:r>
            <a:r>
              <a:rPr lang="fi-FI" dirty="0" err="1"/>
              <a:t>Nor</a:t>
            </a:r>
            <a:r>
              <a:rPr lang="fi-FI" dirty="0"/>
              <a:t>):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i-FI" dirty="0"/>
              <a:t>Reco </a:t>
            </a:r>
            <a:r>
              <a:rPr lang="fi-FI" dirty="0" err="1"/>
              <a:t>decreases</a:t>
            </a:r>
            <a:r>
              <a:rPr lang="fi-FI" dirty="0"/>
              <a:t> </a:t>
            </a:r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thinning</a:t>
            </a:r>
            <a:endParaRPr lang="fi-FI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fi-FI" dirty="0" err="1"/>
              <a:t>Thinning</a:t>
            </a:r>
            <a:r>
              <a:rPr lang="fi-FI" dirty="0"/>
              <a:t> </a:t>
            </a:r>
            <a:r>
              <a:rPr lang="fi-FI" dirty="0" err="1"/>
              <a:t>improves</a:t>
            </a:r>
            <a:r>
              <a:rPr lang="fi-FI" dirty="0"/>
              <a:t> on-</a:t>
            </a:r>
            <a:r>
              <a:rPr lang="fi-FI" dirty="0" err="1"/>
              <a:t>site</a:t>
            </a:r>
            <a:r>
              <a:rPr lang="fi-FI" dirty="0"/>
              <a:t> </a:t>
            </a:r>
            <a:r>
              <a:rPr lang="fi-FI" dirty="0" err="1"/>
              <a:t>carbon</a:t>
            </a:r>
            <a:r>
              <a:rPr lang="fi-FI" dirty="0"/>
              <a:t> </a:t>
            </a:r>
            <a:r>
              <a:rPr lang="fi-FI" dirty="0" err="1"/>
              <a:t>sink</a:t>
            </a:r>
            <a:r>
              <a:rPr lang="fi-FI" dirty="0"/>
              <a:t>?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B6FDEC-C347-A691-2604-94C900777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72598"/>
              </p:ext>
            </p:extLst>
          </p:nvPr>
        </p:nvGraphicFramePr>
        <p:xfrm>
          <a:off x="1585912" y="5255385"/>
          <a:ext cx="10339388" cy="1407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461">
                  <a:extLst>
                    <a:ext uri="{9D8B030D-6E8A-4147-A177-3AD203B41FA5}">
                      <a16:colId xmlns:a16="http://schemas.microsoft.com/office/drawing/2014/main" val="1069552068"/>
                    </a:ext>
                  </a:extLst>
                </a:gridCol>
                <a:gridCol w="1648532">
                  <a:extLst>
                    <a:ext uri="{9D8B030D-6E8A-4147-A177-3AD203B41FA5}">
                      <a16:colId xmlns:a16="http://schemas.microsoft.com/office/drawing/2014/main" val="2009673307"/>
                    </a:ext>
                  </a:extLst>
                </a:gridCol>
                <a:gridCol w="2081272">
                  <a:extLst>
                    <a:ext uri="{9D8B030D-6E8A-4147-A177-3AD203B41FA5}">
                      <a16:colId xmlns:a16="http://schemas.microsoft.com/office/drawing/2014/main" val="3675071498"/>
                    </a:ext>
                  </a:extLst>
                </a:gridCol>
                <a:gridCol w="5337123">
                  <a:extLst>
                    <a:ext uri="{9D8B030D-6E8A-4147-A177-3AD203B41FA5}">
                      <a16:colId xmlns:a16="http://schemas.microsoft.com/office/drawing/2014/main" val="2041392739"/>
                    </a:ext>
                  </a:extLst>
                </a:gridCol>
              </a:tblGrid>
              <a:tr h="337219">
                <a:tc>
                  <a:txBody>
                    <a:bodyPr/>
                    <a:lstStyle/>
                    <a:p>
                      <a:pPr algn="ctr"/>
                      <a:r>
                        <a:rPr lang="fi-FI" sz="1100" b="1" dirty="0" err="1">
                          <a:solidFill>
                            <a:schemeClr val="accent6"/>
                          </a:solidFill>
                        </a:rPr>
                        <a:t>Site</a:t>
                      </a:r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100" b="1" dirty="0" err="1">
                          <a:solidFill>
                            <a:schemeClr val="accent6"/>
                          </a:solidFill>
                        </a:rPr>
                        <a:t>Removed</a:t>
                      </a:r>
                      <a:r>
                        <a:rPr lang="fi-FI" sz="1100" b="1" dirty="0">
                          <a:solidFill>
                            <a:schemeClr val="accent6"/>
                          </a:solidFill>
                        </a:rPr>
                        <a:t> LAI (% )</a:t>
                      </a:r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100" b="1" dirty="0" err="1">
                          <a:solidFill>
                            <a:schemeClr val="accent6"/>
                          </a:solidFill>
                        </a:rPr>
                        <a:t>Removed</a:t>
                      </a:r>
                      <a:r>
                        <a:rPr lang="fi-FI" sz="1100" b="1" dirty="0">
                          <a:solidFill>
                            <a:schemeClr val="accent6"/>
                          </a:solidFill>
                        </a:rPr>
                        <a:t> BA (m</a:t>
                      </a:r>
                      <a:r>
                        <a:rPr lang="fi-FI" sz="1100" b="1" baseline="30000" dirty="0">
                          <a:solidFill>
                            <a:schemeClr val="accent6"/>
                          </a:solidFill>
                        </a:rPr>
                        <a:t>2</a:t>
                      </a:r>
                      <a:r>
                        <a:rPr lang="fi-FI" sz="1100" b="1" dirty="0">
                          <a:solidFill>
                            <a:schemeClr val="accent6"/>
                          </a:solidFill>
                        </a:rPr>
                        <a:t>ha</a:t>
                      </a:r>
                      <a:r>
                        <a:rPr lang="fi-FI" sz="1100" b="1" baseline="30000" dirty="0">
                          <a:solidFill>
                            <a:schemeClr val="accent6"/>
                          </a:solidFill>
                        </a:rPr>
                        <a:t>-1</a:t>
                      </a:r>
                      <a:r>
                        <a:rPr lang="fi-FI" sz="1100" b="1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100" b="1" dirty="0" err="1">
                          <a:solidFill>
                            <a:schemeClr val="accent6"/>
                          </a:solidFill>
                        </a:rPr>
                        <a:t>Site</a:t>
                      </a:r>
                      <a:r>
                        <a:rPr lang="fi-FI" sz="1100" b="1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fi-FI" sz="1100" b="1" dirty="0" err="1">
                          <a:solidFill>
                            <a:schemeClr val="accent6"/>
                          </a:solidFill>
                        </a:rPr>
                        <a:t>details</a:t>
                      </a:r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29699"/>
                  </a:ext>
                </a:extLst>
              </a:tr>
              <a:tr h="202331">
                <a:tc>
                  <a:txBody>
                    <a:bodyPr/>
                    <a:lstStyle/>
                    <a:p>
                      <a:pPr algn="just"/>
                      <a:r>
                        <a:rPr lang="fi-FI" sz="1100" b="1" dirty="0">
                          <a:solidFill>
                            <a:schemeClr val="accent6"/>
                          </a:solidFill>
                        </a:rPr>
                        <a:t>FI-</a:t>
                      </a:r>
                      <a:r>
                        <a:rPr lang="fi-FI" sz="1100" b="1" dirty="0" err="1">
                          <a:solidFill>
                            <a:schemeClr val="accent6"/>
                          </a:solidFill>
                        </a:rPr>
                        <a:t>Let</a:t>
                      </a:r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100" b="1" dirty="0">
                          <a:solidFill>
                            <a:schemeClr val="accent6"/>
                          </a:solidFill>
                        </a:rPr>
                        <a:t>50</a:t>
                      </a:r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100" b="1" dirty="0">
                          <a:solidFill>
                            <a:schemeClr val="accent6"/>
                          </a:solidFill>
                        </a:rPr>
                        <a:t>25</a:t>
                      </a:r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baseline="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Mixed species, fertile drained peatland (</a:t>
                      </a:r>
                      <a:r>
                        <a:rPr lang="en-US" sz="1100" b="0" i="0" u="none" strike="noStrike" kern="1200" baseline="0" dirty="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Korkiakoski</a:t>
                      </a:r>
                      <a:r>
                        <a:rPr lang="en-US" sz="1100" b="0" i="0" u="none" strike="noStrike" kern="1200" baseline="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 et al. 2023)</a:t>
                      </a:r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687055"/>
                  </a:ext>
                </a:extLst>
              </a:tr>
              <a:tr h="202331">
                <a:tc>
                  <a:txBody>
                    <a:bodyPr/>
                    <a:lstStyle/>
                    <a:p>
                      <a:pPr algn="just"/>
                      <a:r>
                        <a:rPr lang="fi-FI" sz="1100" b="1" dirty="0">
                          <a:solidFill>
                            <a:schemeClr val="accent6"/>
                          </a:solidFill>
                        </a:rPr>
                        <a:t>FI-</a:t>
                      </a:r>
                      <a:r>
                        <a:rPr lang="fi-FI" sz="1100" b="1" dirty="0" err="1">
                          <a:solidFill>
                            <a:schemeClr val="accent6"/>
                          </a:solidFill>
                        </a:rPr>
                        <a:t>Hyy</a:t>
                      </a:r>
                      <a:r>
                        <a:rPr lang="fi-FI" sz="1100" b="1" dirty="0">
                          <a:solidFill>
                            <a:schemeClr val="accent6"/>
                          </a:solidFill>
                        </a:rPr>
                        <a:t> 2002</a:t>
                      </a:r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100" b="1" dirty="0">
                          <a:solidFill>
                            <a:schemeClr val="accent6"/>
                          </a:solidFill>
                        </a:rPr>
                        <a:t>25</a:t>
                      </a:r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100" b="1" dirty="0">
                          <a:solidFill>
                            <a:schemeClr val="accent6"/>
                          </a:solidFill>
                        </a:rPr>
                        <a:t>6</a:t>
                      </a:r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baseline="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100" b="0" i="0" u="none" strike="noStrike" kern="1200" baseline="0" dirty="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conif</a:t>
                      </a:r>
                      <a:r>
                        <a:rPr lang="en-US" sz="1100" b="0" i="0" u="none" strike="noStrike" kern="1200" baseline="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., 1</a:t>
                      </a:r>
                      <a:r>
                        <a:rPr lang="en-US" sz="1100" b="0" i="0" u="none" strike="noStrike" kern="1200" baseline="300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100" b="0" i="0" u="none" strike="noStrike" kern="1200" baseline="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 thinning, infertile mineral soil (Vesala et al. 2005)</a:t>
                      </a:r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142517"/>
                  </a:ext>
                </a:extLst>
              </a:tr>
              <a:tr h="202331">
                <a:tc>
                  <a:txBody>
                    <a:bodyPr/>
                    <a:lstStyle/>
                    <a:p>
                      <a:pPr algn="just"/>
                      <a:r>
                        <a:rPr lang="fi-FI" sz="1100" b="1" dirty="0">
                          <a:solidFill>
                            <a:schemeClr val="accent6"/>
                          </a:solidFill>
                        </a:rPr>
                        <a:t>FI-</a:t>
                      </a:r>
                      <a:r>
                        <a:rPr lang="fi-FI" sz="1100" b="1" dirty="0" err="1">
                          <a:solidFill>
                            <a:schemeClr val="accent6"/>
                          </a:solidFill>
                        </a:rPr>
                        <a:t>Hyy</a:t>
                      </a:r>
                      <a:r>
                        <a:rPr lang="fi-FI" sz="1100" b="1" dirty="0">
                          <a:solidFill>
                            <a:schemeClr val="accent6"/>
                          </a:solidFill>
                        </a:rPr>
                        <a:t> 2020</a:t>
                      </a:r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100" b="1" dirty="0">
                          <a:solidFill>
                            <a:schemeClr val="accent6"/>
                          </a:solidFill>
                        </a:rPr>
                        <a:t>40</a:t>
                      </a:r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100" b="1" dirty="0">
                          <a:solidFill>
                            <a:schemeClr val="accent6"/>
                          </a:solidFill>
                        </a:rPr>
                        <a:t>12</a:t>
                      </a:r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baseline="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2nd thinning (Aslan et al. 2024)</a:t>
                      </a:r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472616"/>
                  </a:ext>
                </a:extLst>
              </a:tr>
              <a:tr h="293528">
                <a:tc>
                  <a:txBody>
                    <a:bodyPr/>
                    <a:lstStyle/>
                    <a:p>
                      <a:pPr algn="just"/>
                      <a:r>
                        <a:rPr lang="fi-FI" sz="1100" b="1" dirty="0">
                          <a:solidFill>
                            <a:schemeClr val="accent6"/>
                          </a:solidFill>
                        </a:rPr>
                        <a:t>SE-</a:t>
                      </a:r>
                      <a:r>
                        <a:rPr lang="fi-FI" sz="1100" b="1" dirty="0" err="1">
                          <a:solidFill>
                            <a:schemeClr val="accent6"/>
                          </a:solidFill>
                        </a:rPr>
                        <a:t>Nor</a:t>
                      </a:r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100" b="1" dirty="0">
                          <a:solidFill>
                            <a:schemeClr val="accent6"/>
                          </a:solidFill>
                        </a:rPr>
                        <a:t>50</a:t>
                      </a:r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100" b="1" dirty="0">
                          <a:solidFill>
                            <a:schemeClr val="accent6"/>
                          </a:solidFill>
                        </a:rPr>
                        <a:t>10</a:t>
                      </a:r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baseline="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fertile old spruce, mineral soil, high organic content (</a:t>
                      </a:r>
                      <a:r>
                        <a:rPr lang="en-US" sz="1100" b="0" i="0" u="none" strike="noStrike" kern="1200" baseline="0" dirty="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Lindroth</a:t>
                      </a:r>
                      <a:r>
                        <a:rPr lang="en-US" sz="1100" b="0" i="0" u="none" strike="noStrike" kern="1200" baseline="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 et al. 2018)</a:t>
                      </a:r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448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132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FFECD4-FC7D-236E-46C6-4E0226DB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N </a:t>
            </a:r>
            <a:r>
              <a:rPr lang="fi-FI" dirty="0" err="1"/>
              <a:t>fertilization</a:t>
            </a:r>
            <a:r>
              <a:rPr lang="fi-FI" dirty="0"/>
              <a:t> </a:t>
            </a:r>
            <a:r>
              <a:rPr lang="fi-FI" dirty="0" err="1"/>
              <a:t>improves</a:t>
            </a:r>
            <a:r>
              <a:rPr lang="fi-FI" dirty="0"/>
              <a:t> NEP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05E0FE-7DF9-85E9-ED65-7D23A4D7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581785"/>
            <a:ext cx="6558404" cy="4176758"/>
          </a:xfrm>
        </p:spPr>
        <p:txBody>
          <a:bodyPr/>
          <a:lstStyle/>
          <a:p>
            <a:pPr marL="0" indent="0">
              <a:buNone/>
            </a:pPr>
            <a:r>
              <a:rPr lang="fi-FI" b="1" i="1" dirty="0" err="1"/>
              <a:t>Rosinedal</a:t>
            </a:r>
            <a:r>
              <a:rPr lang="fi-FI" dirty="0"/>
              <a:t>, N. </a:t>
            </a:r>
            <a:r>
              <a:rPr lang="fi-FI" dirty="0" err="1"/>
              <a:t>Sweden</a:t>
            </a:r>
            <a:endParaRPr lang="fi-FI" dirty="0"/>
          </a:p>
          <a:p>
            <a:pPr>
              <a:buFont typeface="Wingdings" panose="05000000000000000000" pitchFamily="2" charset="2"/>
              <a:buChar char="ü"/>
            </a:pPr>
            <a:r>
              <a:rPr lang="fi-FI" dirty="0" err="1"/>
              <a:t>Scots</a:t>
            </a:r>
            <a:r>
              <a:rPr lang="fi-FI" dirty="0"/>
              <a:t> </a:t>
            </a:r>
            <a:r>
              <a:rPr lang="fi-FI" dirty="0" err="1"/>
              <a:t>pine</a:t>
            </a:r>
            <a:r>
              <a:rPr lang="fi-FI" dirty="0"/>
              <a:t> on </a:t>
            </a:r>
            <a:r>
              <a:rPr lang="fi-FI" dirty="0" err="1"/>
              <a:t>low-fertility</a:t>
            </a:r>
            <a:r>
              <a:rPr lang="fi-FI" dirty="0"/>
              <a:t> </a:t>
            </a:r>
            <a:r>
              <a:rPr lang="fi-FI" dirty="0" err="1"/>
              <a:t>mineral</a:t>
            </a:r>
            <a:r>
              <a:rPr lang="fi-FI" dirty="0"/>
              <a:t> </a:t>
            </a:r>
            <a:r>
              <a:rPr lang="fi-FI" dirty="0" err="1"/>
              <a:t>soil</a:t>
            </a:r>
            <a:endParaRPr lang="fi-FI" dirty="0"/>
          </a:p>
          <a:p>
            <a:pPr>
              <a:buFont typeface="Wingdings" panose="05000000000000000000" pitchFamily="2" charset="2"/>
              <a:buChar char="ü"/>
            </a:pPr>
            <a:r>
              <a:rPr lang="fi-FI" dirty="0"/>
              <a:t>N-</a:t>
            </a:r>
            <a:r>
              <a:rPr lang="fi-FI" dirty="0" err="1"/>
              <a:t>fertilization</a:t>
            </a:r>
            <a:r>
              <a:rPr lang="fi-FI" dirty="0"/>
              <a:t> 100 kg N ha</a:t>
            </a:r>
            <a:r>
              <a:rPr lang="fi-FI" baseline="30000" dirty="0"/>
              <a:t>-1</a:t>
            </a:r>
            <a:r>
              <a:rPr lang="fi-FI" dirty="0"/>
              <a:t> a</a:t>
            </a:r>
            <a:r>
              <a:rPr lang="fi-FI" baseline="30000" dirty="0"/>
              <a:t>-1</a:t>
            </a:r>
            <a:r>
              <a:rPr lang="fi-FI" dirty="0"/>
              <a:t> (2006-2011), 50-60 kg N ha</a:t>
            </a:r>
            <a:r>
              <a:rPr lang="fi-FI" baseline="30000" dirty="0"/>
              <a:t>-1</a:t>
            </a:r>
            <a:r>
              <a:rPr lang="fi-FI" dirty="0"/>
              <a:t> a</a:t>
            </a:r>
            <a:r>
              <a:rPr lang="fi-FI" baseline="30000" dirty="0"/>
              <a:t>-1 </a:t>
            </a:r>
            <a:r>
              <a:rPr lang="fi-FI" dirty="0"/>
              <a:t>(2012-2019)</a:t>
            </a:r>
          </a:p>
          <a:p>
            <a:pPr>
              <a:buFont typeface="Wingdings" panose="05000000000000000000" pitchFamily="2" charset="2"/>
              <a:buChar char="ü"/>
            </a:pPr>
            <a:endParaRPr lang="fi-FI" dirty="0"/>
          </a:p>
          <a:p>
            <a:pPr>
              <a:buFont typeface="Wingdings" panose="05000000000000000000" pitchFamily="2" charset="2"/>
              <a:buChar char="ü"/>
            </a:pPr>
            <a:r>
              <a:rPr lang="fi-FI" dirty="0"/>
              <a:t>Long-</a:t>
            </a:r>
            <a:r>
              <a:rPr lang="fi-FI" dirty="0" err="1"/>
              <a:t>term</a:t>
            </a:r>
            <a:r>
              <a:rPr lang="fi-FI" dirty="0"/>
              <a:t> N-</a:t>
            </a:r>
            <a:r>
              <a:rPr lang="fi-FI" dirty="0" err="1"/>
              <a:t>fertilization</a:t>
            </a:r>
            <a:r>
              <a:rPr lang="fi-FI" dirty="0"/>
              <a:t> </a:t>
            </a:r>
            <a:r>
              <a:rPr lang="fi-FI" dirty="0" err="1"/>
              <a:t>increases</a:t>
            </a:r>
            <a:r>
              <a:rPr lang="fi-FI" dirty="0"/>
              <a:t> </a:t>
            </a:r>
            <a:r>
              <a:rPr lang="fi-FI" dirty="0" err="1"/>
              <a:t>both</a:t>
            </a:r>
            <a:r>
              <a:rPr lang="fi-FI" dirty="0"/>
              <a:t> GPP and RECO.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i-FI" dirty="0"/>
              <a:t>Small(</a:t>
            </a:r>
            <a:r>
              <a:rPr lang="fi-FI" dirty="0" err="1"/>
              <a:t>er</a:t>
            </a:r>
            <a:r>
              <a:rPr lang="fi-FI" dirty="0"/>
              <a:t>) </a:t>
            </a:r>
            <a:r>
              <a:rPr lang="fi-FI" dirty="0" err="1"/>
              <a:t>positive</a:t>
            </a:r>
            <a:r>
              <a:rPr lang="fi-FI" dirty="0"/>
              <a:t> </a:t>
            </a:r>
            <a:r>
              <a:rPr lang="fi-FI" dirty="0" err="1"/>
              <a:t>effect</a:t>
            </a:r>
            <a:r>
              <a:rPr lang="fi-FI" dirty="0"/>
              <a:t> on NEP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30A197-71D1-E1C1-48D0-8536565E2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325" y="352425"/>
            <a:ext cx="3561779" cy="5314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A19FEB-253F-2E87-6078-0CC74C0D453C}"/>
              </a:ext>
            </a:extLst>
          </p:cNvPr>
          <p:cNvSpPr txBox="1"/>
          <p:nvPr/>
        </p:nvSpPr>
        <p:spPr>
          <a:xfrm>
            <a:off x="7579256" y="5986383"/>
            <a:ext cx="41079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Zhao et al. (2022) </a:t>
            </a:r>
            <a:r>
              <a:rPr lang="fi-FI" sz="1400" dirty="0" err="1"/>
              <a:t>Agric</a:t>
            </a:r>
            <a:r>
              <a:rPr lang="fi-FI" sz="1400" dirty="0"/>
              <a:t>. For. </a:t>
            </a:r>
            <a:r>
              <a:rPr lang="fi-FI" sz="1400" dirty="0" err="1"/>
              <a:t>Met</a:t>
            </a:r>
            <a:r>
              <a:rPr lang="fi-FI" sz="1400" dirty="0"/>
              <a:t>.</a:t>
            </a:r>
          </a:p>
          <a:p>
            <a:r>
              <a:rPr lang="fi-FI" sz="1400" dirty="0">
                <a:hlinkClick r:id="rId4"/>
              </a:rPr>
              <a:t>https://doi.org/10.1016/j.agrformet.2022.109112</a:t>
            </a:r>
            <a:r>
              <a:rPr lang="fi-FI" sz="1400" dirty="0"/>
              <a:t> </a:t>
            </a:r>
          </a:p>
          <a:p>
            <a:pPr algn="l"/>
            <a:endParaRPr lang="fi-FI" sz="1400" dirty="0" err="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34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DF7E-9A1A-22F6-50AB-CB522B5E4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728" y="1581785"/>
            <a:ext cx="5422208" cy="4176758"/>
          </a:xfrm>
        </p:spPr>
        <p:txBody>
          <a:bodyPr/>
          <a:lstStyle/>
          <a:p>
            <a:pPr marL="0" indent="0">
              <a:buNone/>
            </a:pPr>
            <a:r>
              <a:rPr lang="fi-FI" b="1" dirty="0"/>
              <a:t>NEP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i-FI" dirty="0"/>
              <a:t>Young </a:t>
            </a:r>
            <a:r>
              <a:rPr lang="fi-FI" dirty="0" err="1"/>
              <a:t>forests</a:t>
            </a:r>
            <a:r>
              <a:rPr lang="fi-FI" dirty="0"/>
              <a:t> </a:t>
            </a:r>
            <a:r>
              <a:rPr lang="fi-FI" dirty="0" err="1"/>
              <a:t>strong</a:t>
            </a:r>
            <a:r>
              <a:rPr lang="fi-FI" dirty="0"/>
              <a:t> C </a:t>
            </a:r>
            <a:r>
              <a:rPr lang="fi-FI" dirty="0" err="1"/>
              <a:t>sources</a:t>
            </a:r>
            <a:r>
              <a:rPr lang="fi-FI" dirty="0"/>
              <a:t>, </a:t>
            </a:r>
            <a:r>
              <a:rPr lang="fi-FI" dirty="0" err="1"/>
              <a:t>old-growth</a:t>
            </a:r>
            <a:r>
              <a:rPr lang="fi-FI" dirty="0"/>
              <a:t> C </a:t>
            </a:r>
            <a:r>
              <a:rPr lang="fi-FI" dirty="0" err="1"/>
              <a:t>neutral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weak</a:t>
            </a:r>
            <a:r>
              <a:rPr lang="fi-FI" dirty="0"/>
              <a:t> </a:t>
            </a:r>
            <a:r>
              <a:rPr lang="fi-FI" dirty="0" err="1"/>
              <a:t>sources</a:t>
            </a:r>
            <a:endParaRPr lang="fi-FI" dirty="0"/>
          </a:p>
          <a:p>
            <a:pPr>
              <a:buFont typeface="Wingdings" panose="05000000000000000000" pitchFamily="2" charset="2"/>
              <a:buChar char="ü"/>
            </a:pPr>
            <a:r>
              <a:rPr lang="fi-FI" dirty="0" err="1"/>
              <a:t>Fast</a:t>
            </a:r>
            <a:r>
              <a:rPr lang="fi-FI" dirty="0"/>
              <a:t> </a:t>
            </a:r>
            <a:r>
              <a:rPr lang="fi-FI" dirty="0" err="1"/>
              <a:t>recovery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stand-replacing</a:t>
            </a:r>
            <a:r>
              <a:rPr lang="fi-FI" dirty="0"/>
              <a:t> </a:t>
            </a:r>
            <a:r>
              <a:rPr lang="fi-FI" dirty="0" err="1"/>
              <a:t>disturbance</a:t>
            </a:r>
            <a:r>
              <a:rPr lang="fi-FI" dirty="0"/>
              <a:t> (&lt; 10 </a:t>
            </a:r>
            <a:r>
              <a:rPr lang="fi-FI" dirty="0" err="1"/>
              <a:t>yrs</a:t>
            </a:r>
            <a:r>
              <a:rPr lang="fi-FI" dirty="0"/>
              <a:t> to C </a:t>
            </a:r>
            <a:r>
              <a:rPr lang="fi-FI" dirty="0" err="1"/>
              <a:t>neutrality</a:t>
            </a:r>
            <a:r>
              <a:rPr lang="fi-FI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i-FI" dirty="0" err="1"/>
              <a:t>Soil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(</a:t>
            </a:r>
            <a:r>
              <a:rPr lang="fi-FI" dirty="0" err="1"/>
              <a:t>mineral</a:t>
            </a:r>
            <a:r>
              <a:rPr lang="fi-FI" dirty="0"/>
              <a:t> / </a:t>
            </a:r>
            <a:r>
              <a:rPr lang="fi-FI" dirty="0" err="1"/>
              <a:t>organic</a:t>
            </a:r>
            <a:r>
              <a:rPr lang="fi-FI" dirty="0"/>
              <a:t>) </a:t>
            </a:r>
            <a:r>
              <a:rPr lang="fi-FI" dirty="0" err="1"/>
              <a:t>has</a:t>
            </a:r>
            <a:r>
              <a:rPr lang="fi-FI" dirty="0"/>
              <a:t> no </a:t>
            </a:r>
            <a:r>
              <a:rPr lang="fi-FI" dirty="0" err="1"/>
              <a:t>clear</a:t>
            </a:r>
            <a:r>
              <a:rPr lang="fi-FI" dirty="0"/>
              <a:t> </a:t>
            </a:r>
            <a:r>
              <a:rPr lang="fi-FI" dirty="0" err="1"/>
              <a:t>impact</a:t>
            </a:r>
            <a:endParaRPr lang="fi-FI" dirty="0"/>
          </a:p>
          <a:p>
            <a:pPr>
              <a:buFont typeface="Wingdings" panose="05000000000000000000" pitchFamily="2" charset="2"/>
              <a:buChar char="ü"/>
            </a:pPr>
            <a:r>
              <a:rPr lang="fi-FI" dirty="0" err="1"/>
              <a:t>Low</a:t>
            </a:r>
            <a:r>
              <a:rPr lang="fi-FI" dirty="0"/>
              <a:t> RECO and </a:t>
            </a:r>
            <a:r>
              <a:rPr lang="fi-FI" dirty="0" err="1"/>
              <a:t>high</a:t>
            </a:r>
            <a:r>
              <a:rPr lang="fi-FI" dirty="0"/>
              <a:t> NEP on </a:t>
            </a:r>
            <a:r>
              <a:rPr lang="fi-FI" dirty="0" err="1"/>
              <a:t>former</a:t>
            </a:r>
            <a:r>
              <a:rPr lang="fi-FI" dirty="0"/>
              <a:t> </a:t>
            </a:r>
            <a:r>
              <a:rPr lang="fi-FI" dirty="0" err="1"/>
              <a:t>agric</a:t>
            </a:r>
            <a:r>
              <a:rPr lang="fi-FI" dirty="0"/>
              <a:t>. </a:t>
            </a:r>
            <a:r>
              <a:rPr lang="fi-FI" dirty="0" err="1"/>
              <a:t>lands</a:t>
            </a:r>
            <a:r>
              <a:rPr lang="fi-FI" dirty="0"/>
              <a:t> / </a:t>
            </a:r>
            <a:r>
              <a:rPr lang="fi-FI" dirty="0" err="1"/>
              <a:t>pastures</a:t>
            </a:r>
            <a:r>
              <a:rPr lang="fi-FI" dirty="0"/>
              <a:t> </a:t>
            </a:r>
            <a:r>
              <a:rPr lang="fi-FI" dirty="0">
                <a:sym typeface="Wingdings" panose="05000000000000000000" pitchFamily="2" charset="2"/>
              </a:rPr>
              <a:t> </a:t>
            </a:r>
            <a:r>
              <a:rPr lang="fi-FI" dirty="0" err="1">
                <a:sym typeface="Wingdings" panose="05000000000000000000" pitchFamily="2" charset="2"/>
              </a:rPr>
              <a:t>afforestation</a:t>
            </a:r>
            <a:r>
              <a:rPr lang="fi-FI" dirty="0">
                <a:sym typeface="Wingdings" panose="05000000000000000000" pitchFamily="2" charset="2"/>
              </a:rPr>
              <a:t> </a:t>
            </a:r>
            <a:endParaRPr lang="fi-FI" dirty="0"/>
          </a:p>
          <a:p>
            <a:pPr>
              <a:buFont typeface="Wingdings" panose="05000000000000000000" pitchFamily="2" charset="2"/>
              <a:buChar char="ü"/>
            </a:pPr>
            <a:r>
              <a:rPr lang="fi-FI" dirty="0" err="1"/>
              <a:t>But</a:t>
            </a:r>
            <a:r>
              <a:rPr lang="fi-FI" dirty="0"/>
              <a:t> - </a:t>
            </a: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variability</a:t>
            </a:r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pic>
        <p:nvPicPr>
          <p:cNvPr id="7" name="Picture 6" descr="A graph of different colored bars">
            <a:extLst>
              <a:ext uri="{FF2B5EF4-FFF2-40B4-BE49-F238E27FC236}">
                <a16:creationId xmlns:a16="http://schemas.microsoft.com/office/drawing/2014/main" id="{3430F792-2E99-B6E5-8716-D3BFDE7A9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69" y="3430973"/>
            <a:ext cx="5140540" cy="3427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90D5B5-4697-69F3-1B17-A84263FA1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Summary</a:t>
            </a:r>
            <a:r>
              <a:rPr lang="fi-FI" dirty="0"/>
              <a:t> – NEP, GPP and Reco </a:t>
            </a:r>
            <a:r>
              <a:rPr lang="fi-FI" dirty="0" err="1"/>
              <a:t>variability</a:t>
            </a:r>
            <a:endParaRPr lang="fi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6BFD44-81ED-8291-46ED-AD0FD671DCA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i-FI" b="1" dirty="0">
                <a:sym typeface="Wingdings" panose="05000000000000000000" pitchFamily="2" charset="2"/>
              </a:rPr>
              <a:t>GPP and RECO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i-FI" dirty="0" err="1">
                <a:sym typeface="Wingdings" panose="05000000000000000000" pitchFamily="2" charset="2"/>
              </a:rPr>
              <a:t>Increase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with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Age</a:t>
            </a:r>
            <a:r>
              <a:rPr lang="fi-FI" dirty="0">
                <a:sym typeface="Wingdings" panose="05000000000000000000" pitchFamily="2" charset="2"/>
              </a:rPr>
              <a:t> &amp; MAT (~</a:t>
            </a:r>
            <a:r>
              <a:rPr lang="fi-FI" dirty="0" err="1">
                <a:sym typeface="Wingdings" panose="05000000000000000000" pitchFamily="2" charset="2"/>
              </a:rPr>
              <a:t>growing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season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length</a:t>
            </a:r>
            <a:r>
              <a:rPr lang="fi-FI" dirty="0">
                <a:sym typeface="Wingdings" panose="05000000000000000000" pitchFamily="2" charset="2"/>
              </a:rPr>
              <a:t>, </a:t>
            </a:r>
            <a:r>
              <a:rPr lang="fi-FI" dirty="0" err="1">
                <a:sym typeface="Wingdings" panose="05000000000000000000" pitchFamily="2" charset="2"/>
              </a:rPr>
              <a:t>radiation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sum</a:t>
            </a:r>
            <a:r>
              <a:rPr lang="fi-FI" dirty="0">
                <a:sym typeface="Wingdings" panose="05000000000000000000" pitchFamily="2" charset="2"/>
              </a:rPr>
              <a:t>…)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i-FI" dirty="0" err="1">
                <a:sym typeface="Wingdings" panose="05000000000000000000" pitchFamily="2" charset="2"/>
              </a:rPr>
              <a:t>High</a:t>
            </a:r>
            <a:r>
              <a:rPr lang="fi-FI" dirty="0">
                <a:sym typeface="Wingdings" panose="05000000000000000000" pitchFamily="2" charset="2"/>
              </a:rPr>
              <a:t> at </a:t>
            </a:r>
            <a:r>
              <a:rPr lang="fi-FI" dirty="0" err="1">
                <a:sym typeface="Wingdings" panose="05000000000000000000" pitchFamily="2" charset="2"/>
              </a:rPr>
              <a:t>fertile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sites</a:t>
            </a:r>
            <a:r>
              <a:rPr lang="fi-FI" dirty="0">
                <a:sym typeface="Wingdings" panose="05000000000000000000" pitchFamily="2" charset="2"/>
              </a:rPr>
              <a:t> (~</a:t>
            </a:r>
            <a:r>
              <a:rPr lang="fi-FI" dirty="0" err="1">
                <a:sym typeface="Wingdings" panose="05000000000000000000" pitchFamily="2" charset="2"/>
              </a:rPr>
              <a:t>nutrients</a:t>
            </a:r>
            <a:r>
              <a:rPr lang="fi-FI" dirty="0">
                <a:sym typeface="Wingdings" panose="05000000000000000000" pitchFamily="2" charset="2"/>
              </a:rPr>
              <a:t>, </a:t>
            </a:r>
            <a:r>
              <a:rPr lang="fi-FI" dirty="0" err="1">
                <a:sym typeface="Wingdings" panose="05000000000000000000" pitchFamily="2" charset="2"/>
              </a:rPr>
              <a:t>water</a:t>
            </a:r>
            <a:r>
              <a:rPr lang="fi-FI" dirty="0">
                <a:sym typeface="Wingdings" panose="05000000000000000000" pitchFamily="2" charset="2"/>
              </a:rPr>
              <a:t>, </a:t>
            </a:r>
            <a:r>
              <a:rPr lang="fi-FI" dirty="0" err="1">
                <a:sym typeface="Wingdings" panose="05000000000000000000" pitchFamily="2" charset="2"/>
              </a:rPr>
              <a:t>species</a:t>
            </a:r>
            <a:r>
              <a:rPr lang="fi-FI" dirty="0">
                <a:sym typeface="Wingdings" panose="05000000000000000000" pitchFamily="2" charset="2"/>
              </a:rPr>
              <a:t> composition, LAI, </a:t>
            </a:r>
            <a:r>
              <a:rPr lang="fi-FI" dirty="0" err="1">
                <a:sym typeface="Wingdings" panose="05000000000000000000" pitchFamily="2" charset="2"/>
              </a:rPr>
              <a:t>soil</a:t>
            </a:r>
            <a:r>
              <a:rPr lang="fi-FI" dirty="0">
                <a:sym typeface="Wingdings" panose="05000000000000000000" pitchFamily="2" charset="2"/>
              </a:rPr>
              <a:t> C </a:t>
            </a:r>
            <a:r>
              <a:rPr lang="fi-FI" dirty="0" err="1">
                <a:sym typeface="Wingdings" panose="05000000000000000000" pitchFamily="2" charset="2"/>
              </a:rPr>
              <a:t>stock</a:t>
            </a:r>
            <a:r>
              <a:rPr lang="fi-FI" dirty="0">
                <a:sym typeface="Wingdings" panose="05000000000000000000" pitchFamily="2" charset="2"/>
              </a:rPr>
              <a:t>,…) </a:t>
            </a:r>
          </a:p>
        </p:txBody>
      </p:sp>
      <p:pic>
        <p:nvPicPr>
          <p:cNvPr id="6" name="Graphic 5" descr="Thumbs up sign outline">
            <a:extLst>
              <a:ext uri="{FF2B5EF4-FFF2-40B4-BE49-F238E27FC236}">
                <a16:creationId xmlns:a16="http://schemas.microsoft.com/office/drawing/2014/main" id="{4F53986B-1E69-BD53-47B9-4A60F2203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5128" y="4590415"/>
            <a:ext cx="444547" cy="44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82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04036-273B-EF60-18CB-E902EB669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Message – </a:t>
            </a:r>
            <a:r>
              <a:rPr lang="fi-FI" dirty="0" err="1"/>
              <a:t>forest</a:t>
            </a:r>
            <a:r>
              <a:rPr lang="fi-FI" dirty="0"/>
              <a:t>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1858B-7823-4066-EA50-C03E581BD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0" y="1581785"/>
            <a:ext cx="6501255" cy="417675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fi-FI" dirty="0" err="1"/>
              <a:t>Forestry</a:t>
            </a:r>
            <a:r>
              <a:rPr lang="fi-FI" dirty="0"/>
              <a:t> </a:t>
            </a:r>
            <a:r>
              <a:rPr lang="fi-FI" dirty="0" err="1"/>
              <a:t>operations</a:t>
            </a:r>
            <a:r>
              <a:rPr lang="fi-FI" dirty="0"/>
              <a:t> act </a:t>
            </a:r>
            <a:r>
              <a:rPr lang="fi-FI" dirty="0" err="1"/>
              <a:t>primarily</a:t>
            </a:r>
            <a:r>
              <a:rPr lang="fi-FI" dirty="0"/>
              <a:t> on GPP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i-FI" dirty="0" err="1"/>
              <a:t>Rapid</a:t>
            </a:r>
            <a:r>
              <a:rPr lang="fi-FI" dirty="0"/>
              <a:t> </a:t>
            </a:r>
            <a:r>
              <a:rPr lang="fi-FI" dirty="0" err="1"/>
              <a:t>disturbance</a:t>
            </a:r>
            <a:r>
              <a:rPr lang="fi-FI" dirty="0"/>
              <a:t> </a:t>
            </a:r>
            <a:r>
              <a:rPr lang="fi-FI" dirty="0" err="1"/>
              <a:t>recovery</a:t>
            </a:r>
            <a:r>
              <a:rPr lang="fi-FI" dirty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re-think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role</a:t>
            </a:r>
            <a:r>
              <a:rPr lang="fi-FI" dirty="0"/>
              <a:t> of ”</a:t>
            </a:r>
            <a:r>
              <a:rPr lang="fi-FI" dirty="0" err="1"/>
              <a:t>green</a:t>
            </a:r>
            <a:r>
              <a:rPr lang="fi-FI" dirty="0"/>
              <a:t> </a:t>
            </a:r>
            <a:r>
              <a:rPr lang="fi-FI" dirty="0" err="1"/>
              <a:t>slime</a:t>
            </a:r>
            <a:r>
              <a:rPr lang="fi-FI" dirty="0"/>
              <a:t>” on C </a:t>
            </a:r>
            <a:r>
              <a:rPr lang="fi-FI" dirty="0" err="1"/>
              <a:t>sink</a:t>
            </a:r>
            <a:endParaRPr lang="fi-FI" dirty="0"/>
          </a:p>
          <a:p>
            <a:pPr>
              <a:buFont typeface="Wingdings" panose="05000000000000000000" pitchFamily="2" charset="2"/>
              <a:buChar char="ü"/>
            </a:pPr>
            <a:r>
              <a:rPr lang="fi-FI" dirty="0" err="1"/>
              <a:t>Peatland</a:t>
            </a:r>
            <a:r>
              <a:rPr lang="fi-FI" dirty="0"/>
              <a:t> </a:t>
            </a:r>
            <a:r>
              <a:rPr lang="fi-FI" dirty="0" err="1"/>
              <a:t>forests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mineral</a:t>
            </a:r>
            <a:r>
              <a:rPr lang="fi-FI" dirty="0"/>
              <a:t> </a:t>
            </a:r>
            <a:r>
              <a:rPr lang="fi-FI" dirty="0" err="1"/>
              <a:t>soil</a:t>
            </a:r>
            <a:r>
              <a:rPr lang="fi-FI" dirty="0"/>
              <a:t> </a:t>
            </a:r>
            <a:r>
              <a:rPr lang="fi-FI" dirty="0" err="1"/>
              <a:t>stands</a:t>
            </a:r>
            <a:endParaRPr lang="fi-FI" dirty="0"/>
          </a:p>
          <a:p>
            <a:pPr>
              <a:buFont typeface="Wingdings" panose="05000000000000000000" pitchFamily="2" charset="2"/>
              <a:buChar char="ü"/>
            </a:pPr>
            <a:r>
              <a:rPr lang="fi-FI" dirty="0" err="1"/>
              <a:t>Impact</a:t>
            </a:r>
            <a:r>
              <a:rPr lang="fi-FI" dirty="0"/>
              <a:t> to on-</a:t>
            </a:r>
            <a:r>
              <a:rPr lang="fi-FI" dirty="0" err="1"/>
              <a:t>site</a:t>
            </a:r>
            <a:r>
              <a:rPr lang="fi-FI" dirty="0"/>
              <a:t> C </a:t>
            </a:r>
            <a:r>
              <a:rPr lang="fi-FI" dirty="0" err="1"/>
              <a:t>balance</a:t>
            </a:r>
            <a:r>
              <a:rPr lang="fi-FI" dirty="0"/>
              <a:t> (NEP)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part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story</a:t>
            </a:r>
            <a:r>
              <a:rPr lang="fi-FI" dirty="0"/>
              <a:t> –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fate</a:t>
            </a:r>
            <a:r>
              <a:rPr lang="fi-FI" dirty="0"/>
              <a:t> and </a:t>
            </a:r>
            <a:r>
              <a:rPr lang="fi-FI" dirty="0" err="1"/>
              <a:t>lifetime</a:t>
            </a:r>
            <a:r>
              <a:rPr lang="fi-FI" dirty="0"/>
              <a:t> of </a:t>
            </a:r>
            <a:r>
              <a:rPr lang="fi-FI" dirty="0" err="1"/>
              <a:t>harvested</a:t>
            </a:r>
            <a:r>
              <a:rPr lang="fi-FI" dirty="0"/>
              <a:t> C </a:t>
            </a:r>
            <a:r>
              <a:rPr lang="fi-FI" dirty="0" err="1"/>
              <a:t>storage</a:t>
            </a:r>
            <a:r>
              <a:rPr lang="fi-FI" dirty="0"/>
              <a:t> </a:t>
            </a:r>
          </a:p>
          <a:p>
            <a:pPr>
              <a:buFont typeface="Wingdings" panose="05000000000000000000" pitchFamily="2" charset="2"/>
              <a:buChar char="ü"/>
            </a:pPr>
            <a:endParaRPr lang="fi-FI" dirty="0"/>
          </a:p>
          <a:p>
            <a:pPr>
              <a:buFont typeface="Wingdings" panose="05000000000000000000" pitchFamily="2" charset="2"/>
              <a:buChar char="ü"/>
            </a:pPr>
            <a:r>
              <a:rPr lang="fi-FI" dirty="0"/>
              <a:t>Three </a:t>
            </a:r>
            <a:r>
              <a:rPr lang="fi-FI" dirty="0" err="1"/>
              <a:t>decades</a:t>
            </a:r>
            <a:r>
              <a:rPr lang="fi-FI" dirty="0"/>
              <a:t> of </a:t>
            </a:r>
            <a:r>
              <a:rPr lang="fi-FI" dirty="0" err="1"/>
              <a:t>flux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contributed</a:t>
            </a:r>
            <a:r>
              <a:rPr lang="fi-FI" dirty="0"/>
              <a:t> </a:t>
            </a:r>
            <a:r>
              <a:rPr lang="fi-FI" dirty="0" err="1"/>
              <a:t>little</a:t>
            </a:r>
            <a:r>
              <a:rPr lang="fi-FI" dirty="0"/>
              <a:t> for </a:t>
            </a:r>
            <a:r>
              <a:rPr lang="fi-FI" dirty="0" err="1"/>
              <a:t>improving</a:t>
            </a:r>
            <a:r>
              <a:rPr lang="fi-FI" dirty="0"/>
              <a:t> </a:t>
            </a:r>
            <a:r>
              <a:rPr lang="fi-FI" dirty="0" err="1"/>
              <a:t>forest</a:t>
            </a:r>
            <a:r>
              <a:rPr lang="fi-FI" dirty="0"/>
              <a:t> management</a:t>
            </a:r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</p:txBody>
      </p:sp>
      <p:pic>
        <p:nvPicPr>
          <p:cNvPr id="10" name="Content Placeholder 9" descr="A truck carrying logs on the road&#10;&#10;Description automatically generated">
            <a:extLst>
              <a:ext uri="{FF2B5EF4-FFF2-40B4-BE49-F238E27FC236}">
                <a16:creationId xmlns:a16="http://schemas.microsoft.com/office/drawing/2014/main" id="{BEB4613D-B62F-C37D-3E3F-0FC0B62DE5E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661" y="3595820"/>
            <a:ext cx="3814366" cy="2542910"/>
          </a:xfrm>
        </p:spPr>
      </p:pic>
      <p:pic>
        <p:nvPicPr>
          <p:cNvPr id="12" name="Picture 11" descr="A group of trees in a forest&#10;&#10;Description automatically generated">
            <a:extLst>
              <a:ext uri="{FF2B5EF4-FFF2-40B4-BE49-F238E27FC236}">
                <a16:creationId xmlns:a16="http://schemas.microsoft.com/office/drawing/2014/main" id="{C2091F80-3B5C-99B0-9C40-444E51933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661" y="1033369"/>
            <a:ext cx="3814366" cy="254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69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7D29-822D-030B-E567-DE709640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Implications</a:t>
            </a:r>
            <a:r>
              <a:rPr lang="fi-FI" dirty="0"/>
              <a:t> – ICOS &amp; </a:t>
            </a:r>
            <a:r>
              <a:rPr lang="fi-FI" dirty="0" err="1"/>
              <a:t>flux</a:t>
            </a:r>
            <a:r>
              <a:rPr lang="fi-FI" dirty="0"/>
              <a:t> </a:t>
            </a:r>
            <a:r>
              <a:rPr lang="fi-FI" dirty="0" err="1"/>
              <a:t>community</a:t>
            </a:r>
            <a:r>
              <a:rPr lang="fi-FI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C4F49-6B32-5592-DC86-1EF2CDEFE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581785"/>
            <a:ext cx="4653404" cy="417675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fi-FI" dirty="0" err="1"/>
              <a:t>Ecossystem</a:t>
            </a:r>
            <a:r>
              <a:rPr lang="fi-FI" dirty="0"/>
              <a:t> </a:t>
            </a:r>
            <a:r>
              <a:rPr lang="fi-FI" dirty="0" err="1"/>
              <a:t>station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== </a:t>
            </a:r>
            <a:r>
              <a:rPr lang="fi-FI" dirty="0" err="1"/>
              <a:t>mid</a:t>
            </a:r>
            <a:r>
              <a:rPr lang="fi-FI" dirty="0"/>
              <a:t>/</a:t>
            </a:r>
            <a:r>
              <a:rPr lang="fi-FI" dirty="0" err="1"/>
              <a:t>late</a:t>
            </a:r>
            <a:r>
              <a:rPr lang="fi-FI" dirty="0"/>
              <a:t> </a:t>
            </a:r>
            <a:r>
              <a:rPr lang="fi-FI" dirty="0" err="1"/>
              <a:t>rotation</a:t>
            </a:r>
            <a:r>
              <a:rPr lang="fi-FI" dirty="0"/>
              <a:t> </a:t>
            </a:r>
            <a:r>
              <a:rPr lang="fi-FI" dirty="0" err="1"/>
              <a:t>coniferous</a:t>
            </a:r>
            <a:r>
              <a:rPr lang="fi-FI" dirty="0"/>
              <a:t> </a:t>
            </a:r>
            <a:r>
              <a:rPr lang="fi-FI" dirty="0" err="1"/>
              <a:t>forests</a:t>
            </a:r>
            <a:endParaRPr lang="fi-FI" dirty="0"/>
          </a:p>
          <a:p>
            <a:pPr lvl="1"/>
            <a:r>
              <a:rPr lang="fi-FI" dirty="0" err="1"/>
              <a:t>From</a:t>
            </a:r>
            <a:r>
              <a:rPr lang="fi-FI" dirty="0"/>
              <a:t> management </a:t>
            </a:r>
            <a:r>
              <a:rPr lang="fi-FI" dirty="0" err="1"/>
              <a:t>perspective</a:t>
            </a:r>
            <a:r>
              <a:rPr lang="fi-FI" dirty="0"/>
              <a:t> </a:t>
            </a:r>
            <a:r>
              <a:rPr lang="fi-FI" dirty="0" err="1"/>
              <a:t>meaningless</a:t>
            </a:r>
            <a:r>
              <a:rPr lang="fi-FI" dirty="0"/>
              <a:t> to </a:t>
            </a:r>
            <a:r>
              <a:rPr lang="fi-FI" dirty="0" err="1"/>
              <a:t>monitor</a:t>
            </a:r>
            <a:endParaRPr lang="fi-FI" dirty="0"/>
          </a:p>
          <a:p>
            <a:pPr lvl="1"/>
            <a:r>
              <a:rPr lang="fi-FI" dirty="0" err="1"/>
              <a:t>Risk</a:t>
            </a:r>
            <a:r>
              <a:rPr lang="fi-FI" dirty="0"/>
              <a:t> of </a:t>
            </a:r>
            <a:r>
              <a:rPr lang="fi-FI" dirty="0" err="1"/>
              <a:t>bias</a:t>
            </a:r>
            <a:r>
              <a:rPr lang="fi-FI" dirty="0"/>
              <a:t> – C </a:t>
            </a:r>
            <a:r>
              <a:rPr lang="fi-FI" dirty="0" err="1"/>
              <a:t>budgeting</a:t>
            </a:r>
            <a:r>
              <a:rPr lang="fi-FI" dirty="0"/>
              <a:t>,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training</a:t>
            </a:r>
            <a:r>
              <a:rPr lang="fi-FI" dirty="0"/>
              <a:t>, </a:t>
            </a:r>
            <a:r>
              <a:rPr lang="fi-FI" dirty="0" err="1"/>
              <a:t>regional</a:t>
            </a:r>
            <a:r>
              <a:rPr lang="fi-FI" dirty="0"/>
              <a:t> </a:t>
            </a:r>
            <a:r>
              <a:rPr lang="fi-FI" dirty="0" err="1"/>
              <a:t>upscaling</a:t>
            </a:r>
            <a:endParaRPr lang="fi-FI" dirty="0"/>
          </a:p>
          <a:p>
            <a:pPr>
              <a:buFont typeface="Wingdings" panose="05000000000000000000" pitchFamily="2" charset="2"/>
              <a:buChar char="ü"/>
            </a:pPr>
            <a:r>
              <a:rPr lang="fi-FI" dirty="0"/>
              <a:t>How to </a:t>
            </a:r>
            <a:r>
              <a:rPr lang="fi-FI" dirty="0" err="1"/>
              <a:t>learn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few</a:t>
            </a:r>
            <a:r>
              <a:rPr lang="fi-FI" dirty="0"/>
              <a:t> ICOS </a:t>
            </a:r>
            <a:r>
              <a:rPr lang="fi-FI" dirty="0" err="1"/>
              <a:t>sites</a:t>
            </a:r>
            <a:r>
              <a:rPr lang="fi-FI" dirty="0"/>
              <a:t>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tend</a:t>
            </a:r>
            <a:r>
              <a:rPr lang="fi-FI" dirty="0"/>
              <a:t> to </a:t>
            </a:r>
            <a:r>
              <a:rPr lang="fi-FI" dirty="0" err="1"/>
              <a:t>neglect</a:t>
            </a:r>
            <a:r>
              <a:rPr lang="fi-FI" dirty="0"/>
              <a:t> non-</a:t>
            </a:r>
            <a:r>
              <a:rPr lang="fi-FI" dirty="0" err="1"/>
              <a:t>community</a:t>
            </a:r>
            <a:r>
              <a:rPr lang="fi-FI" dirty="0"/>
              <a:t> </a:t>
            </a:r>
            <a:r>
              <a:rPr lang="fi-FI" dirty="0" err="1"/>
              <a:t>studies</a:t>
            </a:r>
            <a:r>
              <a:rPr lang="fi-FI" dirty="0"/>
              <a:t> &amp; </a:t>
            </a:r>
            <a:r>
              <a:rPr lang="fi-FI" dirty="0" err="1"/>
              <a:t>old</a:t>
            </a:r>
            <a:r>
              <a:rPr lang="fi-FI" dirty="0"/>
              <a:t> data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i-FI" dirty="0" err="1"/>
              <a:t>Combining</a:t>
            </a:r>
            <a:r>
              <a:rPr lang="fi-FI" dirty="0"/>
              <a:t> ’</a:t>
            </a:r>
            <a:r>
              <a:rPr lang="fi-FI" dirty="0" err="1"/>
              <a:t>Northern</a:t>
            </a:r>
            <a:r>
              <a:rPr lang="fi-FI" dirty="0"/>
              <a:t> European </a:t>
            </a:r>
            <a:r>
              <a:rPr lang="fi-FI" dirty="0" err="1"/>
              <a:t>Forest</a:t>
            </a:r>
            <a:r>
              <a:rPr lang="fi-FI" dirty="0"/>
              <a:t> </a:t>
            </a:r>
            <a:r>
              <a:rPr lang="fi-FI" dirty="0" err="1"/>
              <a:t>Flux</a:t>
            </a:r>
            <a:r>
              <a:rPr lang="fi-FI" dirty="0"/>
              <a:t>’ </a:t>
            </a:r>
            <a:r>
              <a:rPr lang="fi-FI" dirty="0" err="1"/>
              <a:t>legacy</a:t>
            </a:r>
            <a:r>
              <a:rPr lang="fi-FI" dirty="0"/>
              <a:t> data </a:t>
            </a:r>
            <a:r>
              <a:rPr lang="fi-FI" dirty="0" err="1"/>
              <a:t>necessary</a:t>
            </a:r>
            <a:endParaRPr lang="fi-FI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90D910-FC6D-A405-C7E2-0F5D2117D49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39B96E-7D1B-41D1-E6F9-D4A9AB9B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241" y="1552575"/>
            <a:ext cx="6945413" cy="5162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037154-E4C4-6EBD-2D83-A13B3D581ED5}"/>
              </a:ext>
            </a:extLst>
          </p:cNvPr>
          <p:cNvSpPr txBox="1"/>
          <p:nvPr/>
        </p:nvSpPr>
        <p:spPr>
          <a:xfrm>
            <a:off x="6203735" y="4997648"/>
            <a:ext cx="264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b="1" dirty="0">
                <a:solidFill>
                  <a:srgbClr val="FF99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82DC99-40CC-AB38-8FED-DEDE5F462B84}"/>
              </a:ext>
            </a:extLst>
          </p:cNvPr>
          <p:cNvSpPr txBox="1"/>
          <p:nvPr/>
        </p:nvSpPr>
        <p:spPr>
          <a:xfrm>
            <a:off x="6468551" y="1323121"/>
            <a:ext cx="4257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ICOS </a:t>
            </a:r>
            <a:r>
              <a:rPr lang="fi-FI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Ecosystem</a:t>
            </a:r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Class 1, 2 and </a:t>
            </a:r>
            <a:r>
              <a:rPr lang="fi-FI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Associate</a:t>
            </a:r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stations</a:t>
            </a:r>
            <a:endParaRPr lang="fi-FI" sz="14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089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5594-90E6-106C-12DB-11E7368AC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50" y="3428999"/>
            <a:ext cx="10645200" cy="922041"/>
          </a:xfrm>
        </p:spPr>
        <p:txBody>
          <a:bodyPr/>
          <a:lstStyle/>
          <a:p>
            <a:r>
              <a:rPr lang="en-GB" sz="3200" noProof="0" dirty="0"/>
              <a:t>Contact: </a:t>
            </a:r>
            <a:r>
              <a:rPr lang="en-GB" sz="3200" noProof="0" dirty="0">
                <a:hlinkClick r:id="rId2"/>
              </a:rPr>
              <a:t>samuli.launiainen@luke.fi</a:t>
            </a:r>
            <a:br>
              <a:rPr lang="en-GB" sz="3200" noProof="0" dirty="0"/>
            </a:br>
            <a:r>
              <a:rPr lang="en-GB" sz="3200" noProof="0" dirty="0"/>
              <a:t>Thank you!</a:t>
            </a:r>
          </a:p>
        </p:txBody>
      </p:sp>
      <p:pic>
        <p:nvPicPr>
          <p:cNvPr id="4" name="Picture 3" descr="A blue triangle with black text">
            <a:extLst>
              <a:ext uri="{FF2B5EF4-FFF2-40B4-BE49-F238E27FC236}">
                <a16:creationId xmlns:a16="http://schemas.microsoft.com/office/drawing/2014/main" id="{DC9B86B7-CC5A-7C4B-525A-962A9A28C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71" y="102078"/>
            <a:ext cx="2729336" cy="1831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90E0C3-3C49-1903-11AF-042AF0007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50123"/>
            <a:ext cx="1847850" cy="1795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5E8AD5-07A4-15A9-A6FA-924607381CC4}"/>
              </a:ext>
            </a:extLst>
          </p:cNvPr>
          <p:cNvSpPr txBox="1"/>
          <p:nvPr/>
        </p:nvSpPr>
        <p:spPr>
          <a:xfrm>
            <a:off x="493221" y="1836026"/>
            <a:ext cx="49741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LS-Hydro (2023-2027): From forest structure to hydrological function – merging dense EO data and process-models</a:t>
            </a:r>
          </a:p>
          <a:p>
            <a:pPr algn="l"/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PREFER (2022-2026): Precision nutrient management - a tool for mitigation of climate change and environmental loading in boreal forestry</a:t>
            </a:r>
            <a:endParaRPr lang="fi-FI" sz="1400" dirty="0" err="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1560B-E557-14B3-50B8-3EFC393EF2C1}"/>
              </a:ext>
            </a:extLst>
          </p:cNvPr>
          <p:cNvSpPr txBox="1"/>
          <p:nvPr/>
        </p:nvSpPr>
        <p:spPr>
          <a:xfrm>
            <a:off x="7193325" y="1933574"/>
            <a:ext cx="474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GreenFeedBack</a:t>
            </a:r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Greenhouse gas fluxes and Earth system feedbacks</a:t>
            </a:r>
            <a:endParaRPr lang="fi-FI" sz="1400" dirty="0" err="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722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50D96F8-5516-25CB-0A55-2B64CBFCE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54" y="-476119"/>
            <a:ext cx="9178131" cy="764844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326215-E13B-E405-59F8-6EBE12036E31}"/>
              </a:ext>
            </a:extLst>
          </p:cNvPr>
          <p:cNvSpPr txBox="1"/>
          <p:nvPr/>
        </p:nvSpPr>
        <p:spPr>
          <a:xfrm>
            <a:off x="62487" y="42386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55BE0-B8AE-2C04-E9C6-AE387A74BBEC}"/>
              </a:ext>
            </a:extLst>
          </p:cNvPr>
          <p:cNvSpPr txBox="1"/>
          <p:nvPr/>
        </p:nvSpPr>
        <p:spPr>
          <a:xfrm>
            <a:off x="6625323" y="6353115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NEP (g C m</a:t>
            </a:r>
            <a:r>
              <a:rPr lang="fi-FI" sz="2000" baseline="30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-2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</a:t>
            </a:r>
            <a:r>
              <a:rPr lang="fi-FI" sz="2000" baseline="30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-1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2104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8A3AB-93F1-461D-E887-5AD1CCA1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Why</a:t>
            </a:r>
            <a:r>
              <a:rPr lang="fi-FI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73C0D-D307-181A-2314-F888ED40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0" y="1245371"/>
            <a:ext cx="7359865" cy="4176758"/>
          </a:xfrm>
        </p:spPr>
        <p:txBody>
          <a:bodyPr/>
          <a:lstStyle/>
          <a:p>
            <a:pPr marL="0" indent="0">
              <a:buNone/>
            </a:pPr>
            <a:r>
              <a:rPr lang="fi-FI" b="1" dirty="0" err="1"/>
              <a:t>Forests</a:t>
            </a:r>
            <a:r>
              <a:rPr lang="fi-FI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i-FI" dirty="0" err="1"/>
              <a:t>face</a:t>
            </a:r>
            <a:r>
              <a:rPr lang="fi-FI" dirty="0"/>
              <a:t> 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demands</a:t>
            </a:r>
            <a:r>
              <a:rPr lang="fi-FI" dirty="0"/>
              <a:t> – </a:t>
            </a:r>
            <a:r>
              <a:rPr lang="fi-FI" dirty="0" err="1"/>
              <a:t>providing</a:t>
            </a:r>
            <a:r>
              <a:rPr lang="fi-FI" dirty="0"/>
              <a:t> </a:t>
            </a:r>
            <a:r>
              <a:rPr lang="fi-FI" dirty="0" err="1"/>
              <a:t>carbon</a:t>
            </a:r>
            <a:r>
              <a:rPr lang="fi-FI" dirty="0"/>
              <a:t> </a:t>
            </a:r>
            <a:r>
              <a:rPr lang="fi-FI" dirty="0" err="1"/>
              <a:t>storage</a:t>
            </a:r>
            <a:r>
              <a:rPr lang="fi-FI" dirty="0"/>
              <a:t>, </a:t>
            </a:r>
            <a:r>
              <a:rPr lang="fi-FI" dirty="0" err="1"/>
              <a:t>climate</a:t>
            </a:r>
            <a:r>
              <a:rPr lang="fi-FI" dirty="0"/>
              <a:t> </a:t>
            </a:r>
            <a:r>
              <a:rPr lang="fi-FI" dirty="0" err="1"/>
              <a:t>regulation</a:t>
            </a:r>
            <a:r>
              <a:rPr lang="fi-FI" dirty="0"/>
              <a:t>, </a:t>
            </a:r>
            <a:r>
              <a:rPr lang="fi-FI" dirty="0" err="1"/>
              <a:t>income</a:t>
            </a:r>
            <a:r>
              <a:rPr lang="fi-FI" dirty="0"/>
              <a:t> and </a:t>
            </a:r>
            <a:r>
              <a:rPr lang="fi-FI" dirty="0" err="1"/>
              <a:t>well-being</a:t>
            </a:r>
            <a:endParaRPr lang="fi-FI" dirty="0"/>
          </a:p>
          <a:p>
            <a:pPr marL="0" indent="0">
              <a:buNone/>
            </a:pPr>
            <a:r>
              <a:rPr lang="fi-FI" b="1" dirty="0" err="1"/>
              <a:t>Northern</a:t>
            </a:r>
            <a:r>
              <a:rPr lang="fi-FI" b="1" dirty="0"/>
              <a:t> Europe: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i-FI" dirty="0" err="1"/>
              <a:t>forests</a:t>
            </a:r>
            <a:r>
              <a:rPr lang="fi-FI" dirty="0"/>
              <a:t> and </a:t>
            </a:r>
            <a:r>
              <a:rPr lang="fi-FI" dirty="0" err="1"/>
              <a:t>forestry</a:t>
            </a:r>
            <a:r>
              <a:rPr lang="fi-FI" dirty="0"/>
              <a:t> </a:t>
            </a:r>
            <a:r>
              <a:rPr lang="fi-FI" dirty="0" err="1"/>
              <a:t>major</a:t>
            </a:r>
            <a:r>
              <a:rPr lang="fi-FI" dirty="0"/>
              <a:t> </a:t>
            </a:r>
            <a:r>
              <a:rPr lang="fi-FI" dirty="0" err="1"/>
              <a:t>land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&amp; </a:t>
            </a:r>
            <a:r>
              <a:rPr lang="fi-FI" dirty="0" err="1"/>
              <a:t>crucial</a:t>
            </a:r>
            <a:r>
              <a:rPr lang="fi-FI" dirty="0"/>
              <a:t> for </a:t>
            </a:r>
            <a:r>
              <a:rPr lang="fi-FI" dirty="0" err="1"/>
              <a:t>national</a:t>
            </a:r>
            <a:r>
              <a:rPr lang="fi-FI" dirty="0"/>
              <a:t> </a:t>
            </a:r>
            <a:r>
              <a:rPr lang="fi-FI" dirty="0" err="1"/>
              <a:t>climate</a:t>
            </a:r>
            <a:r>
              <a:rPr lang="fi-FI" dirty="0"/>
              <a:t> </a:t>
            </a:r>
            <a:r>
              <a:rPr lang="fi-FI" dirty="0" err="1"/>
              <a:t>targets</a:t>
            </a:r>
            <a:endParaRPr lang="fi-FI" dirty="0"/>
          </a:p>
          <a:p>
            <a:pPr>
              <a:buFont typeface="Wingdings" panose="05000000000000000000" pitchFamily="2" charset="2"/>
              <a:buChar char="ü"/>
            </a:pPr>
            <a:r>
              <a:rPr lang="fi-FI" dirty="0"/>
              <a:t>Active </a:t>
            </a:r>
            <a:r>
              <a:rPr lang="fi-FI" dirty="0" err="1"/>
              <a:t>flux</a:t>
            </a:r>
            <a:r>
              <a:rPr lang="fi-FI" dirty="0"/>
              <a:t> </a:t>
            </a:r>
            <a:r>
              <a:rPr lang="fi-FI" dirty="0" err="1"/>
              <a:t>community</a:t>
            </a:r>
            <a:endParaRPr lang="fi-FI" dirty="0"/>
          </a:p>
          <a:p>
            <a:pPr>
              <a:buFont typeface="Wingdings" panose="05000000000000000000" pitchFamily="2" charset="2"/>
              <a:buChar char="ü"/>
            </a:pPr>
            <a:r>
              <a:rPr lang="fi-FI" dirty="0" err="1"/>
              <a:t>Reasonably</a:t>
            </a:r>
            <a:r>
              <a:rPr lang="fi-FI" dirty="0"/>
              <a:t> </a:t>
            </a:r>
            <a:r>
              <a:rPr lang="fi-FI" dirty="0" err="1"/>
              <a:t>uniform</a:t>
            </a:r>
            <a:r>
              <a:rPr lang="fi-FI" dirty="0"/>
              <a:t> – </a:t>
            </a:r>
            <a:r>
              <a:rPr lang="fi-FI" dirty="0" err="1"/>
              <a:t>species</a:t>
            </a:r>
            <a:r>
              <a:rPr lang="fi-FI" dirty="0"/>
              <a:t>, </a:t>
            </a:r>
            <a:r>
              <a:rPr lang="fi-FI" dirty="0" err="1"/>
              <a:t>soils</a:t>
            </a:r>
            <a:r>
              <a:rPr lang="fi-FI" dirty="0"/>
              <a:t>, </a:t>
            </a:r>
            <a:r>
              <a:rPr lang="fi-FI" dirty="0" err="1"/>
              <a:t>climate</a:t>
            </a:r>
            <a:r>
              <a:rPr lang="fi-FI" dirty="0"/>
              <a:t>, management</a:t>
            </a:r>
          </a:p>
          <a:p>
            <a:pPr marL="0" indent="0">
              <a:buNone/>
            </a:pPr>
            <a:r>
              <a:rPr lang="fi-FI" b="1" dirty="0" err="1"/>
              <a:t>Synthesis</a:t>
            </a:r>
            <a:r>
              <a:rPr lang="fi-FI" b="1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i-FI" dirty="0"/>
              <a:t>So </a:t>
            </a:r>
            <a:r>
              <a:rPr lang="fi-FI" dirty="0" err="1"/>
              <a:t>far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few</a:t>
            </a:r>
            <a:r>
              <a:rPr lang="fi-FI" dirty="0"/>
              <a:t> (Lindroth et al. 2008</a:t>
            </a:r>
            <a:r>
              <a:rPr lang="fi-FI"/>
              <a:t>, 2020)</a:t>
            </a:r>
            <a:endParaRPr lang="fi-FI" dirty="0"/>
          </a:p>
          <a:p>
            <a:pPr>
              <a:buFont typeface="Wingdings" panose="05000000000000000000" pitchFamily="2" charset="2"/>
              <a:buChar char="ü"/>
            </a:pPr>
            <a:r>
              <a:rPr lang="fi-FI" dirty="0"/>
              <a:t>So </a:t>
            </a:r>
            <a:r>
              <a:rPr lang="fi-FI" dirty="0" err="1"/>
              <a:t>far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a </a:t>
            </a:r>
            <a:r>
              <a:rPr lang="fi-FI" dirty="0" err="1"/>
              <a:t>few</a:t>
            </a:r>
            <a:r>
              <a:rPr lang="fi-FI" dirty="0"/>
              <a:t> </a:t>
            </a:r>
            <a:r>
              <a:rPr lang="fi-FI" dirty="0" err="1"/>
              <a:t>sites</a:t>
            </a:r>
            <a:r>
              <a:rPr lang="fi-FI" dirty="0"/>
              <a:t> </a:t>
            </a:r>
            <a:r>
              <a:rPr lang="fi-FI" dirty="0" err="1"/>
              <a:t>included</a:t>
            </a:r>
            <a:endParaRPr lang="fi-FI" dirty="0"/>
          </a:p>
        </p:txBody>
      </p:sp>
      <p:pic>
        <p:nvPicPr>
          <p:cNvPr id="5" name="Picture Placeholder 23" descr="A moss covered tree in a forest&#10;&#10;Description automatically generated">
            <a:extLst>
              <a:ext uri="{FF2B5EF4-FFF2-40B4-BE49-F238E27FC236}">
                <a16:creationId xmlns:a16="http://schemas.microsoft.com/office/drawing/2014/main" id="{9F65756D-F9A5-0957-3E76-FE501CD99C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5" r="31265"/>
          <a:stretch>
            <a:fillRect/>
          </a:stretch>
        </p:blipFill>
        <p:spPr>
          <a:xfrm>
            <a:off x="8337550" y="-19050"/>
            <a:ext cx="3868738" cy="6883400"/>
          </a:xfrm>
        </p:spPr>
      </p:pic>
    </p:spTree>
    <p:extLst>
      <p:ext uri="{BB962C8B-B14F-4D97-AF65-F5344CB8AC3E}">
        <p14:creationId xmlns:p14="http://schemas.microsoft.com/office/powerpoint/2010/main" val="4275823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3A2D841-9792-FFBD-8900-D15EC0B2EB47}"/>
              </a:ext>
            </a:extLst>
          </p:cNvPr>
          <p:cNvSpPr/>
          <p:nvPr/>
        </p:nvSpPr>
        <p:spPr>
          <a:xfrm>
            <a:off x="4024746" y="1447800"/>
            <a:ext cx="2071254" cy="3429000"/>
          </a:xfrm>
          <a:prstGeom prst="rect">
            <a:avLst/>
          </a:prstGeom>
          <a:noFill/>
          <a:ln w="25400" cap="flat">
            <a:solidFill>
              <a:schemeClr val="accent6"/>
            </a:solidFill>
            <a:prstDash val="dash"/>
            <a:miter/>
          </a:ln>
        </p:spPr>
        <p:txBody>
          <a:bodyPr rtlCol="0" anchor="ctr"/>
          <a:lstStyle/>
          <a:p>
            <a:pPr algn="l"/>
            <a:endParaRPr lang="fi-FI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BF30D1-9F31-0BAF-4A1C-B4E8D9A5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Ecosystem</a:t>
            </a:r>
            <a:r>
              <a:rPr lang="fi-FI" dirty="0"/>
              <a:t> (on-</a:t>
            </a:r>
            <a:r>
              <a:rPr lang="fi-FI" dirty="0" err="1"/>
              <a:t>site</a:t>
            </a:r>
            <a:r>
              <a:rPr lang="fi-FI" dirty="0"/>
              <a:t>) </a:t>
            </a:r>
            <a:r>
              <a:rPr lang="fi-FI" dirty="0" err="1"/>
              <a:t>carbon</a:t>
            </a:r>
            <a:r>
              <a:rPr lang="fi-FI" dirty="0"/>
              <a:t> </a:t>
            </a:r>
            <a:r>
              <a:rPr lang="fi-FI" dirty="0" err="1"/>
              <a:t>balance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7F4C6-700C-D9EF-0835-D113F5847B2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325050" y="5156772"/>
            <a:ext cx="6134100" cy="146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fi-FI" sz="1600" dirty="0">
                <a:solidFill>
                  <a:schemeClr val="tx1"/>
                </a:solidFill>
              </a:rPr>
              <a:t>Net </a:t>
            </a:r>
            <a:r>
              <a:rPr lang="fi-FI" sz="1600" dirty="0" err="1">
                <a:solidFill>
                  <a:schemeClr val="tx1"/>
                </a:solidFill>
              </a:rPr>
              <a:t>ecosystem</a:t>
            </a:r>
            <a:r>
              <a:rPr lang="fi-FI" sz="1600" dirty="0">
                <a:solidFill>
                  <a:schemeClr val="tx1"/>
                </a:solidFill>
              </a:rPr>
              <a:t> </a:t>
            </a:r>
            <a:r>
              <a:rPr lang="fi-FI" sz="1600" dirty="0" err="1">
                <a:solidFill>
                  <a:schemeClr val="tx1"/>
                </a:solidFill>
              </a:rPr>
              <a:t>productivity</a:t>
            </a:r>
            <a:r>
              <a:rPr lang="fi-FI" sz="1600" dirty="0">
                <a:solidFill>
                  <a:schemeClr val="tx1"/>
                </a:solidFill>
              </a:rPr>
              <a:t> NEP = - NEE </a:t>
            </a:r>
            <a:r>
              <a:rPr lang="fi-FI" sz="1600" dirty="0" err="1">
                <a:solidFill>
                  <a:schemeClr val="tx1"/>
                </a:solidFill>
              </a:rPr>
              <a:t>from</a:t>
            </a:r>
            <a:r>
              <a:rPr lang="fi-FI" sz="1600" dirty="0">
                <a:solidFill>
                  <a:schemeClr val="tx1"/>
                </a:solidFill>
              </a:rPr>
              <a:t> </a:t>
            </a:r>
            <a:r>
              <a:rPr lang="fi-FI" sz="1600" dirty="0" err="1">
                <a:solidFill>
                  <a:schemeClr val="tx1"/>
                </a:solidFill>
              </a:rPr>
              <a:t>eddy-covariance</a:t>
            </a:r>
            <a:endParaRPr lang="fi-FI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i-FI" sz="1600" dirty="0" err="1">
                <a:solidFill>
                  <a:schemeClr val="tx1"/>
                </a:solidFill>
              </a:rPr>
              <a:t>Ecosystem</a:t>
            </a:r>
            <a:r>
              <a:rPr lang="fi-FI" sz="1600" dirty="0">
                <a:solidFill>
                  <a:schemeClr val="tx1"/>
                </a:solidFill>
              </a:rPr>
              <a:t> </a:t>
            </a:r>
            <a:r>
              <a:rPr lang="fi-FI" sz="1600" dirty="0" err="1">
                <a:solidFill>
                  <a:schemeClr val="tx1"/>
                </a:solidFill>
              </a:rPr>
              <a:t>respiration</a:t>
            </a:r>
            <a:r>
              <a:rPr lang="fi-FI" sz="1600" dirty="0">
                <a:solidFill>
                  <a:schemeClr val="tx1"/>
                </a:solidFill>
              </a:rPr>
              <a:t> RECO</a:t>
            </a:r>
          </a:p>
          <a:p>
            <a:r>
              <a:rPr lang="fi-FI" sz="1600" dirty="0">
                <a:solidFill>
                  <a:schemeClr val="tx1"/>
                </a:solidFill>
              </a:rPr>
              <a:t>f(</a:t>
            </a:r>
            <a:r>
              <a:rPr lang="fi-FI" sz="1600" dirty="0" err="1">
                <a:solidFill>
                  <a:schemeClr val="tx1"/>
                </a:solidFill>
              </a:rPr>
              <a:t>Temperature</a:t>
            </a:r>
            <a:r>
              <a:rPr lang="fi-FI" sz="1600" dirty="0">
                <a:solidFill>
                  <a:schemeClr val="tx1"/>
                </a:solidFill>
              </a:rPr>
              <a:t>), </a:t>
            </a:r>
            <a:r>
              <a:rPr lang="fi-FI" sz="1600" dirty="0" err="1">
                <a:solidFill>
                  <a:schemeClr val="tx1"/>
                </a:solidFill>
              </a:rPr>
              <a:t>inferred</a:t>
            </a:r>
            <a:r>
              <a:rPr lang="fi-FI" sz="1600" dirty="0">
                <a:solidFill>
                  <a:schemeClr val="tx1"/>
                </a:solidFill>
              </a:rPr>
              <a:t> </a:t>
            </a:r>
            <a:r>
              <a:rPr lang="fi-FI" sz="1600" dirty="0" err="1">
                <a:solidFill>
                  <a:schemeClr val="tx1"/>
                </a:solidFill>
              </a:rPr>
              <a:t>based</a:t>
            </a:r>
            <a:r>
              <a:rPr lang="fi-FI" sz="1600" dirty="0">
                <a:solidFill>
                  <a:schemeClr val="tx1"/>
                </a:solidFill>
              </a:rPr>
              <a:t> on </a:t>
            </a:r>
            <a:r>
              <a:rPr lang="fi-FI" sz="1600" dirty="0" err="1">
                <a:solidFill>
                  <a:schemeClr val="tx1"/>
                </a:solidFill>
              </a:rPr>
              <a:t>night-time</a:t>
            </a:r>
            <a:r>
              <a:rPr lang="fi-FI" sz="1600" dirty="0">
                <a:solidFill>
                  <a:schemeClr val="tx1"/>
                </a:solidFill>
              </a:rPr>
              <a:t> NEP</a:t>
            </a:r>
          </a:p>
          <a:p>
            <a:pPr marL="0" indent="0">
              <a:buNone/>
            </a:pPr>
            <a:r>
              <a:rPr lang="fi-FI" sz="1600" dirty="0" err="1">
                <a:solidFill>
                  <a:schemeClr val="tx1"/>
                </a:solidFill>
              </a:rPr>
              <a:t>Gross</a:t>
            </a:r>
            <a:r>
              <a:rPr lang="fi-FI" sz="1600" dirty="0">
                <a:solidFill>
                  <a:schemeClr val="tx1"/>
                </a:solidFill>
              </a:rPr>
              <a:t> </a:t>
            </a:r>
            <a:r>
              <a:rPr lang="fi-FI" sz="1600" dirty="0" err="1">
                <a:solidFill>
                  <a:schemeClr val="tx1"/>
                </a:solidFill>
              </a:rPr>
              <a:t>primary</a:t>
            </a:r>
            <a:r>
              <a:rPr lang="fi-FI" sz="1600" dirty="0">
                <a:solidFill>
                  <a:schemeClr val="tx1"/>
                </a:solidFill>
              </a:rPr>
              <a:t> </a:t>
            </a:r>
            <a:r>
              <a:rPr lang="fi-FI" sz="1600" dirty="0" err="1">
                <a:solidFill>
                  <a:schemeClr val="tx1"/>
                </a:solidFill>
              </a:rPr>
              <a:t>productivity</a:t>
            </a:r>
            <a:r>
              <a:rPr lang="fi-FI" sz="1600" dirty="0">
                <a:solidFill>
                  <a:schemeClr val="tx1"/>
                </a:solidFill>
              </a:rPr>
              <a:t> GPP = NEP + RECO</a:t>
            </a:r>
          </a:p>
        </p:txBody>
      </p:sp>
      <p:sp>
        <p:nvSpPr>
          <p:cNvPr id="6" name="Can 4">
            <a:extLst>
              <a:ext uri="{FF2B5EF4-FFF2-40B4-BE49-F238E27FC236}">
                <a16:creationId xmlns:a16="http://schemas.microsoft.com/office/drawing/2014/main" id="{4223D1CD-F989-B100-E1CA-759794778914}"/>
              </a:ext>
            </a:extLst>
          </p:cNvPr>
          <p:cNvSpPr/>
          <p:nvPr/>
        </p:nvSpPr>
        <p:spPr>
          <a:xfrm>
            <a:off x="4289457" y="3425945"/>
            <a:ext cx="1428279" cy="853944"/>
          </a:xfrm>
          <a:prstGeom prst="can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>
                <a:solidFill>
                  <a:schemeClr val="accent6"/>
                </a:solidFill>
              </a:rPr>
              <a:t>Change in</a:t>
            </a:r>
          </a:p>
          <a:p>
            <a:pPr algn="ctr"/>
            <a:r>
              <a:rPr lang="fi-FI" sz="1400" dirty="0">
                <a:solidFill>
                  <a:schemeClr val="accent6"/>
                </a:solidFill>
              </a:rPr>
              <a:t>C </a:t>
            </a:r>
            <a:r>
              <a:rPr lang="fi-FI" sz="1400" dirty="0" err="1">
                <a:solidFill>
                  <a:schemeClr val="accent6"/>
                </a:solidFill>
              </a:rPr>
              <a:t>storage</a:t>
            </a:r>
            <a:endParaRPr lang="fi-FI" sz="1400" dirty="0">
              <a:solidFill>
                <a:schemeClr val="accent6"/>
              </a:solidFill>
            </a:endParaRPr>
          </a:p>
        </p:txBody>
      </p:sp>
      <p:sp>
        <p:nvSpPr>
          <p:cNvPr id="7" name="Cloud Callout 5">
            <a:extLst>
              <a:ext uri="{FF2B5EF4-FFF2-40B4-BE49-F238E27FC236}">
                <a16:creationId xmlns:a16="http://schemas.microsoft.com/office/drawing/2014/main" id="{FFAEBECB-E16B-D846-0296-03D407DCDA44}"/>
              </a:ext>
            </a:extLst>
          </p:cNvPr>
          <p:cNvSpPr/>
          <p:nvPr/>
        </p:nvSpPr>
        <p:spPr>
          <a:xfrm>
            <a:off x="4104410" y="1570696"/>
            <a:ext cx="1911927" cy="717919"/>
          </a:xfrm>
          <a:prstGeom prst="cloud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>
                <a:solidFill>
                  <a:schemeClr val="accent6"/>
                </a:solidFill>
              </a:rPr>
              <a:t>Atmosphere</a:t>
            </a:r>
          </a:p>
        </p:txBody>
      </p:sp>
      <p:sp>
        <p:nvSpPr>
          <p:cNvPr id="8" name="Down Arrow 6">
            <a:extLst>
              <a:ext uri="{FF2B5EF4-FFF2-40B4-BE49-F238E27FC236}">
                <a16:creationId xmlns:a16="http://schemas.microsoft.com/office/drawing/2014/main" id="{450FC396-3E8B-DEFA-E089-85A2EC7CBFD2}"/>
              </a:ext>
            </a:extLst>
          </p:cNvPr>
          <p:cNvSpPr/>
          <p:nvPr/>
        </p:nvSpPr>
        <p:spPr>
          <a:xfrm>
            <a:off x="4436918" y="2451090"/>
            <a:ext cx="498764" cy="619676"/>
          </a:xfrm>
          <a:prstGeom prst="down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240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69270F4-3B1F-6CFD-3836-2C3C6609CB9E}"/>
              </a:ext>
            </a:extLst>
          </p:cNvPr>
          <p:cNvSpPr/>
          <p:nvPr/>
        </p:nvSpPr>
        <p:spPr>
          <a:xfrm rot="10800000">
            <a:off x="5219068" y="2451090"/>
            <a:ext cx="346064" cy="61967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9A85F-76B6-588B-86D7-421B43D3B237}"/>
              </a:ext>
            </a:extLst>
          </p:cNvPr>
          <p:cNvSpPr txBox="1"/>
          <p:nvPr/>
        </p:nvSpPr>
        <p:spPr>
          <a:xfrm>
            <a:off x="4436918" y="3099946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GPP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9F90A-F879-6F2A-8DF8-D9343E9197AD}"/>
              </a:ext>
            </a:extLst>
          </p:cNvPr>
          <p:cNvSpPr txBox="1"/>
          <p:nvPr/>
        </p:nvSpPr>
        <p:spPr>
          <a:xfrm>
            <a:off x="5091411" y="3087941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RECO</a:t>
            </a:r>
            <a:endParaRPr lang="fi-FI" sz="1400" baseline="-25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222DBE-3B59-88FE-FDB4-12E5FA315CBB}"/>
              </a:ext>
            </a:extLst>
          </p:cNvPr>
          <p:cNvSpPr txBox="1">
            <a:spLocks/>
          </p:cNvSpPr>
          <p:nvPr/>
        </p:nvSpPr>
        <p:spPr>
          <a:xfrm>
            <a:off x="4062046" y="4363032"/>
            <a:ext cx="2071253" cy="35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sz="1600" dirty="0">
                <a:solidFill>
                  <a:schemeClr val="accent2"/>
                </a:solidFill>
              </a:rPr>
              <a:t>NEP = GPP - RECO</a:t>
            </a:r>
            <a:endParaRPr lang="fi-FI" sz="1600" baseline="-25000" dirty="0">
              <a:solidFill>
                <a:schemeClr val="accent2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3576802-674C-FB28-07B3-F105FFB08242}"/>
              </a:ext>
            </a:extLst>
          </p:cNvPr>
          <p:cNvSpPr/>
          <p:nvPr/>
        </p:nvSpPr>
        <p:spPr>
          <a:xfrm>
            <a:off x="6155637" y="3729196"/>
            <a:ext cx="471039" cy="314325"/>
          </a:xfrm>
          <a:prstGeom prst="rightArrow">
            <a:avLst/>
          </a:prstGeom>
          <a:solidFill>
            <a:schemeClr val="bg1">
              <a:lumMod val="95000"/>
              <a:alpha val="70000"/>
            </a:schemeClr>
          </a:solidFill>
          <a:ln w="25400" cap="flat">
            <a:solidFill>
              <a:schemeClr val="accent1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i-FI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2C1451E-9BBE-8FED-A99C-8991DBBC32B5}"/>
              </a:ext>
            </a:extLst>
          </p:cNvPr>
          <p:cNvSpPr/>
          <p:nvPr/>
        </p:nvSpPr>
        <p:spPr>
          <a:xfrm rot="10800000">
            <a:off x="3724274" y="3774387"/>
            <a:ext cx="227605" cy="178488"/>
          </a:xfrm>
          <a:prstGeom prst="rightArrow">
            <a:avLst/>
          </a:prstGeom>
          <a:solidFill>
            <a:schemeClr val="bg1">
              <a:lumMod val="95000"/>
              <a:alpha val="70000"/>
            </a:schemeClr>
          </a:solidFill>
          <a:ln w="25400" cap="flat">
            <a:solidFill>
              <a:schemeClr val="accent1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i-FI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888674-F1C8-BCDB-2A5B-A63A52D2C66A}"/>
              </a:ext>
            </a:extLst>
          </p:cNvPr>
          <p:cNvSpPr txBox="1"/>
          <p:nvPr/>
        </p:nvSpPr>
        <p:spPr>
          <a:xfrm>
            <a:off x="6096000" y="4055255"/>
            <a:ext cx="868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Harvests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98E8D-388D-FE4B-4145-5F7903A1C1BA}"/>
              </a:ext>
            </a:extLst>
          </p:cNvPr>
          <p:cNvSpPr txBox="1"/>
          <p:nvPr/>
        </p:nvSpPr>
        <p:spPr>
          <a:xfrm>
            <a:off x="3454523" y="3952876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</a:t>
            </a:r>
          </a:p>
        </p:txBody>
      </p:sp>
    </p:spTree>
    <p:extLst>
      <p:ext uri="{BB962C8B-B14F-4D97-AF65-F5344CB8AC3E}">
        <p14:creationId xmlns:p14="http://schemas.microsoft.com/office/powerpoint/2010/main" val="4125653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20A4CAF-9ED3-0883-981F-96133C579F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What</a:t>
            </a:r>
            <a:r>
              <a:rPr lang="fi-FI" dirty="0"/>
              <a:t> is out </a:t>
            </a:r>
            <a:r>
              <a:rPr lang="fi-FI" dirty="0" err="1"/>
              <a:t>there</a:t>
            </a:r>
            <a:r>
              <a:rPr lang="fi-FI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2646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70250-11B0-3FBE-BF94-4BDD47411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</p:spPr>
        <p:txBody>
          <a:bodyPr anchor="t">
            <a:normAutofit/>
          </a:bodyPr>
          <a:lstStyle/>
          <a:p>
            <a:r>
              <a:rPr lang="fi-FI" dirty="0" err="1"/>
              <a:t>Forest</a:t>
            </a:r>
            <a:r>
              <a:rPr lang="fi-FI" dirty="0"/>
              <a:t> C </a:t>
            </a:r>
            <a:r>
              <a:rPr lang="fi-FI" dirty="0" err="1"/>
              <a:t>balance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eddy-covariance</a:t>
            </a:r>
            <a:r>
              <a:rPr lang="fi-FI" dirty="0"/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F5A1AB-E9D8-8863-ED3A-9103B512C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6032493"/>
              </p:ext>
            </p:extLst>
          </p:nvPr>
        </p:nvGraphicFramePr>
        <p:xfrm>
          <a:off x="499621" y="1581785"/>
          <a:ext cx="6558404" cy="4176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67567A-53BF-AFCF-3A29-860DE5FBEFC5}"/>
              </a:ext>
            </a:extLst>
          </p:cNvPr>
          <p:cNvSpPr/>
          <p:nvPr/>
        </p:nvSpPr>
        <p:spPr>
          <a:xfrm>
            <a:off x="7150673" y="1581785"/>
            <a:ext cx="4707344" cy="1062717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fi-FI" sz="2000" dirty="0"/>
              <a:t>ICOS </a:t>
            </a:r>
            <a:r>
              <a:rPr lang="fi-FI" sz="2000" dirty="0" err="1"/>
              <a:t>warm</a:t>
            </a:r>
            <a:r>
              <a:rPr lang="fi-FI" sz="2000" dirty="0"/>
              <a:t> </a:t>
            </a:r>
            <a:r>
              <a:rPr lang="fi-FI" sz="2000" dirty="0" err="1"/>
              <a:t>winter</a:t>
            </a:r>
            <a:r>
              <a:rPr lang="fi-FI" sz="2000" dirty="0"/>
              <a:t> dataset</a:t>
            </a:r>
          </a:p>
          <a:p>
            <a:r>
              <a:rPr lang="fi-FI" sz="2000" dirty="0" err="1"/>
              <a:t>FluxNet</a:t>
            </a:r>
            <a:r>
              <a:rPr lang="fi-FI" sz="2000" dirty="0"/>
              <a:t> 2015</a:t>
            </a:r>
          </a:p>
          <a:p>
            <a:r>
              <a:rPr lang="fi-FI" sz="2000" dirty="0" err="1"/>
              <a:t>Literature</a:t>
            </a:r>
            <a:r>
              <a:rPr lang="fi-FI" sz="2000" dirty="0"/>
              <a:t> </a:t>
            </a:r>
            <a:r>
              <a:rPr lang="fi-FI" sz="2000" dirty="0" err="1"/>
              <a:t>review</a:t>
            </a:r>
            <a:endParaRPr lang="fi-FI" sz="2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29E72A-7FC4-E1DB-440C-DF2139A35ABD}"/>
              </a:ext>
            </a:extLst>
          </p:cNvPr>
          <p:cNvSpPr/>
          <p:nvPr/>
        </p:nvSpPr>
        <p:spPr>
          <a:xfrm>
            <a:off x="7150673" y="2924241"/>
            <a:ext cx="4707344" cy="149184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fi-FI" sz="2000" dirty="0" err="1"/>
              <a:t>Site</a:t>
            </a:r>
            <a:r>
              <a:rPr lang="fi-FI" sz="2000" dirty="0"/>
              <a:t> </a:t>
            </a:r>
            <a:r>
              <a:rPr lang="fi-FI" sz="2000" dirty="0" err="1"/>
              <a:t>attributes</a:t>
            </a:r>
            <a:r>
              <a:rPr lang="fi-FI" sz="2000" dirty="0"/>
              <a:t> </a:t>
            </a:r>
            <a:r>
              <a:rPr lang="fi-FI" sz="2000" dirty="0">
                <a:sym typeface="Wingdings" panose="05000000000000000000" pitchFamily="2" charset="2"/>
              </a:rPr>
              <a:t></a:t>
            </a:r>
            <a:r>
              <a:rPr lang="fi-FI" sz="2000" dirty="0"/>
              <a:t> </a:t>
            </a:r>
            <a:r>
              <a:rPr lang="fi-FI" sz="2000" dirty="0" err="1"/>
              <a:t>species</a:t>
            </a:r>
            <a:r>
              <a:rPr lang="fi-FI" sz="2000" dirty="0"/>
              <a:t>, (LAI), </a:t>
            </a:r>
            <a:r>
              <a:rPr lang="fi-FI" sz="2000" dirty="0" err="1"/>
              <a:t>soil</a:t>
            </a:r>
            <a:r>
              <a:rPr lang="fi-FI" sz="2000" dirty="0"/>
              <a:t> </a:t>
            </a:r>
            <a:r>
              <a:rPr lang="fi-FI" sz="2000" dirty="0" err="1"/>
              <a:t>type</a:t>
            </a:r>
            <a:r>
              <a:rPr lang="fi-FI" sz="2000" dirty="0"/>
              <a:t>, </a:t>
            </a:r>
            <a:r>
              <a:rPr lang="fi-FI" sz="2000" dirty="0" err="1"/>
              <a:t>site</a:t>
            </a:r>
            <a:r>
              <a:rPr lang="fi-FI" sz="2000" dirty="0"/>
              <a:t> </a:t>
            </a:r>
            <a:r>
              <a:rPr lang="fi-FI" sz="2000" dirty="0" err="1"/>
              <a:t>type</a:t>
            </a:r>
            <a:r>
              <a:rPr lang="fi-FI" sz="2000" dirty="0"/>
              <a:t>, management </a:t>
            </a:r>
            <a:r>
              <a:rPr lang="fi-FI" sz="2000" dirty="0" err="1"/>
              <a:t>history</a:t>
            </a:r>
            <a:endParaRPr lang="fi-FI" sz="2000" dirty="0"/>
          </a:p>
          <a:p>
            <a:r>
              <a:rPr lang="fi-FI" sz="2000" dirty="0" err="1"/>
              <a:t>Habitat</a:t>
            </a:r>
            <a:r>
              <a:rPr lang="fi-FI" sz="2000" dirty="0"/>
              <a:t>, </a:t>
            </a:r>
            <a:r>
              <a:rPr lang="fi-FI" sz="2000" dirty="0" err="1"/>
              <a:t>Köppen</a:t>
            </a:r>
            <a:r>
              <a:rPr lang="fi-FI" sz="2000" dirty="0"/>
              <a:t> </a:t>
            </a:r>
            <a:r>
              <a:rPr lang="fi-FI" sz="2000" dirty="0" err="1"/>
              <a:t>climate</a:t>
            </a:r>
            <a:endParaRPr lang="fi-FI" sz="2000" dirty="0"/>
          </a:p>
          <a:p>
            <a:r>
              <a:rPr lang="fi-FI" sz="2000" dirty="0"/>
              <a:t>ERA5 </a:t>
            </a:r>
            <a:r>
              <a:rPr lang="fi-FI" sz="2000" dirty="0" err="1"/>
              <a:t>Land</a:t>
            </a:r>
            <a:r>
              <a:rPr lang="fi-FI" sz="2000" dirty="0"/>
              <a:t> </a:t>
            </a:r>
            <a:r>
              <a:rPr lang="fi-FI" sz="2000" dirty="0">
                <a:sym typeface="Wingdings" panose="05000000000000000000" pitchFamily="2" charset="2"/>
              </a:rPr>
              <a:t> </a:t>
            </a:r>
            <a:r>
              <a:rPr lang="fi-FI" sz="2000" dirty="0" err="1">
                <a:sym typeface="Wingdings" panose="05000000000000000000" pitchFamily="2" charset="2"/>
              </a:rPr>
              <a:t>climate</a:t>
            </a:r>
            <a:r>
              <a:rPr lang="fi-FI" sz="2000" dirty="0">
                <a:sym typeface="Wingdings" panose="05000000000000000000" pitchFamily="2" charset="2"/>
              </a:rPr>
              <a:t>, </a:t>
            </a:r>
            <a:r>
              <a:rPr lang="fi-FI" sz="2000" dirty="0" err="1">
                <a:sym typeface="Wingdings" panose="05000000000000000000" pitchFamily="2" charset="2"/>
              </a:rPr>
              <a:t>gs</a:t>
            </a:r>
            <a:r>
              <a:rPr lang="fi-FI" sz="2000" dirty="0">
                <a:sym typeface="Wingdings" panose="05000000000000000000" pitchFamily="2" charset="2"/>
              </a:rPr>
              <a:t> </a:t>
            </a:r>
            <a:r>
              <a:rPr lang="fi-FI" sz="2000" dirty="0" err="1">
                <a:sym typeface="Wingdings" panose="05000000000000000000" pitchFamily="2" charset="2"/>
              </a:rPr>
              <a:t>length</a:t>
            </a:r>
            <a:endParaRPr lang="fi-FI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B3196D3-EB18-878C-58B0-F8B3942FAE19}"/>
              </a:ext>
            </a:extLst>
          </p:cNvPr>
          <p:cNvSpPr/>
          <p:nvPr/>
        </p:nvSpPr>
        <p:spPr>
          <a:xfrm>
            <a:off x="7150673" y="4695825"/>
            <a:ext cx="4707344" cy="1062718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r>
              <a:rPr lang="fi-FI" sz="2000" dirty="0" err="1"/>
              <a:t>Minimum</a:t>
            </a:r>
            <a:r>
              <a:rPr lang="fi-FI" sz="2000" dirty="0"/>
              <a:t> a MSc </a:t>
            </a:r>
            <a:r>
              <a:rPr lang="fi-FI" sz="2000" dirty="0" err="1"/>
              <a:t>thesis</a:t>
            </a:r>
            <a:r>
              <a:rPr lang="fi-FI" sz="2000" dirty="0"/>
              <a:t> </a:t>
            </a:r>
            <a:r>
              <a:rPr lang="fi-FI" sz="2000" dirty="0" err="1"/>
              <a:t>or</a:t>
            </a:r>
            <a:r>
              <a:rPr lang="fi-FI" sz="2000" dirty="0"/>
              <a:t> </a:t>
            </a:r>
            <a:r>
              <a:rPr lang="fi-FI" sz="2000" dirty="0" err="1"/>
              <a:t>preprint</a:t>
            </a:r>
            <a:endParaRPr lang="fi-FI" sz="2000" dirty="0"/>
          </a:p>
        </p:txBody>
      </p:sp>
    </p:spTree>
    <p:extLst>
      <p:ext uri="{BB962C8B-B14F-4D97-AF65-F5344CB8AC3E}">
        <p14:creationId xmlns:p14="http://schemas.microsoft.com/office/powerpoint/2010/main" val="3402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graph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B56C9661-9283-7FC7-5F39-30171CD32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614" y="4126899"/>
            <a:ext cx="3412125" cy="2559094"/>
          </a:xfrm>
          <a:prstGeom prst="rect">
            <a:avLst/>
          </a:prstGeom>
        </p:spPr>
      </p:pic>
      <p:pic>
        <p:nvPicPr>
          <p:cNvPr id="27" name="Picture 26" descr="A diagram of a heat wave&#10;&#10;Description automatically generated with medium confidence">
            <a:extLst>
              <a:ext uri="{FF2B5EF4-FFF2-40B4-BE49-F238E27FC236}">
                <a16:creationId xmlns:a16="http://schemas.microsoft.com/office/drawing/2014/main" id="{79F642EB-1537-6D3A-A374-CCBC814B4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89" y="4126899"/>
            <a:ext cx="3412125" cy="2559094"/>
          </a:xfrm>
          <a:prstGeom prst="rect">
            <a:avLst/>
          </a:prstGeom>
        </p:spPr>
      </p:pic>
      <p:pic>
        <p:nvPicPr>
          <p:cNvPr id="31" name="Picture 30" descr="A map of europe with red dots">
            <a:extLst>
              <a:ext uri="{FF2B5EF4-FFF2-40B4-BE49-F238E27FC236}">
                <a16:creationId xmlns:a16="http://schemas.microsoft.com/office/drawing/2014/main" id="{6A22314C-61D5-3D1F-074A-BE9EACB5E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09" y="172007"/>
            <a:ext cx="5627341" cy="4220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7C1E1C-06BE-5766-13B6-46414A22B676}"/>
              </a:ext>
            </a:extLst>
          </p:cNvPr>
          <p:cNvSpPr txBox="1"/>
          <p:nvPr/>
        </p:nvSpPr>
        <p:spPr>
          <a:xfrm>
            <a:off x="515612" y="335845"/>
            <a:ext cx="17540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NEP:</a:t>
            </a:r>
          </a:p>
          <a:p>
            <a:pPr algn="l"/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50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sites</a:t>
            </a:r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320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site-years</a:t>
            </a:r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to 26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yr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GPP/RECO:</a:t>
            </a:r>
          </a:p>
          <a:p>
            <a:pPr algn="l"/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44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sites</a:t>
            </a:r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252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site-years</a:t>
            </a:r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1997 –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6095C-4C1C-BE8A-28EE-2293A377A2D1}"/>
              </a:ext>
            </a:extLst>
          </p:cNvPr>
          <p:cNvSpPr txBox="1"/>
          <p:nvPr/>
        </p:nvSpPr>
        <p:spPr>
          <a:xfrm>
            <a:off x="9099764" y="3114728"/>
            <a:ext cx="24971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peatland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forests</a:t>
            </a: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plantations</a:t>
            </a: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 post-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sites</a:t>
            </a: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recent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clear-cuts</a:t>
            </a: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thinned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sites</a:t>
            </a: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 N-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fertilization</a:t>
            </a: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326215-E13B-E405-59F8-6EBE12036E31}"/>
              </a:ext>
            </a:extLst>
          </p:cNvPr>
          <p:cNvSpPr txBox="1"/>
          <p:nvPr/>
        </p:nvSpPr>
        <p:spPr>
          <a:xfrm>
            <a:off x="62487" y="42386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BF2A46-E1B1-B4EC-A292-38707E3301C1}"/>
              </a:ext>
            </a:extLst>
          </p:cNvPr>
          <p:cNvSpPr txBox="1"/>
          <p:nvPr/>
        </p:nvSpPr>
        <p:spPr>
          <a:xfrm>
            <a:off x="9099764" y="693508"/>
            <a:ext cx="12955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Sweden</a:t>
            </a:r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22</a:t>
            </a:r>
          </a:p>
          <a:p>
            <a:pPr algn="l"/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Finland 15</a:t>
            </a:r>
          </a:p>
          <a:p>
            <a:pPr algn="l"/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Estonia 7</a:t>
            </a:r>
          </a:p>
          <a:p>
            <a:pPr algn="l"/>
            <a:r>
              <a:rPr lang="fi-FI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Denmark</a:t>
            </a:r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</a:t>
            </a:r>
          </a:p>
          <a:p>
            <a:pPr algn="l"/>
            <a:r>
              <a:rPr lang="fi-FI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Iceland</a:t>
            </a:r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</a:t>
            </a:r>
          </a:p>
          <a:p>
            <a:pPr algn="l"/>
            <a:r>
              <a:rPr lang="fi-FI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Russia</a:t>
            </a:r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</a:t>
            </a:r>
          </a:p>
          <a:p>
            <a:pPr algn="l"/>
            <a:r>
              <a:rPr lang="fi-FI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Norway</a:t>
            </a:r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23FBAD-2641-C7DF-80F8-207E7C8A3F88}"/>
              </a:ext>
            </a:extLst>
          </p:cNvPr>
          <p:cNvSpPr txBox="1"/>
          <p:nvPr/>
        </p:nvSpPr>
        <p:spPr>
          <a:xfrm>
            <a:off x="9135245" y="5535948"/>
            <a:ext cx="2213499" cy="83099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fi-FI" sz="1600" dirty="0">
                <a:latin typeface="Segoe UI" panose="020B0502040204020203" pitchFamily="34" charset="0"/>
                <a:cs typeface="Segoe UI" panose="020B0502040204020203" pitchFamily="34" charset="0"/>
              </a:rPr>
              <a:t>10 ICOS </a:t>
            </a:r>
            <a:r>
              <a:rPr lang="fi-FI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warm-winter</a:t>
            </a:r>
            <a:endParaRPr lang="fi-FI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fi-FI" sz="1600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r>
              <a:rPr lang="fi-FI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Fluxnet</a:t>
            </a:r>
            <a:r>
              <a:rPr lang="fi-FI" sz="1600" dirty="0">
                <a:latin typeface="Segoe UI" panose="020B0502040204020203" pitchFamily="34" charset="0"/>
                <a:cs typeface="Segoe UI" panose="020B0502040204020203" pitchFamily="34" charset="0"/>
              </a:rPr>
              <a:t> 2015</a:t>
            </a:r>
          </a:p>
          <a:p>
            <a:pPr algn="l"/>
            <a:r>
              <a:rPr lang="fi-FI" sz="1600" dirty="0">
                <a:latin typeface="Segoe UI" panose="020B0502040204020203" pitchFamily="34" charset="0"/>
                <a:cs typeface="Segoe UI" panose="020B0502040204020203" pitchFamily="34" charset="0"/>
              </a:rPr>
              <a:t>39 </a:t>
            </a:r>
            <a:r>
              <a:rPr lang="fi-FI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Literature</a:t>
            </a:r>
            <a:r>
              <a:rPr lang="fi-FI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review</a:t>
            </a:r>
            <a:endParaRPr lang="fi-FI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070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20A4CAF-9ED3-0883-981F-96133C579F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carbon</a:t>
            </a:r>
            <a:r>
              <a:rPr lang="fi-FI" dirty="0"/>
              <a:t> </a:t>
            </a:r>
            <a:r>
              <a:rPr lang="fi-FI" dirty="0" err="1"/>
              <a:t>balance</a:t>
            </a:r>
            <a:r>
              <a:rPr lang="fi-FI" dirty="0"/>
              <a:t> </a:t>
            </a:r>
            <a:r>
              <a:rPr lang="fi-FI" dirty="0" err="1"/>
              <a:t>vary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stand</a:t>
            </a:r>
            <a:r>
              <a:rPr lang="fi-FI" dirty="0"/>
              <a:t> </a:t>
            </a:r>
            <a:r>
              <a:rPr lang="fi-FI" dirty="0" err="1"/>
              <a:t>age</a:t>
            </a:r>
            <a:r>
              <a:rPr lang="fi-FI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65124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diagram of a graph">
            <a:extLst>
              <a:ext uri="{FF2B5EF4-FFF2-40B4-BE49-F238E27FC236}">
                <a16:creationId xmlns:a16="http://schemas.microsoft.com/office/drawing/2014/main" id="{B543BFED-BA47-2E4F-58C9-0C9ED2E8E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31" y="502285"/>
            <a:ext cx="7566856" cy="60534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675EDB-9F2F-A415-1637-FA9D21BF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Gross-primary</a:t>
            </a:r>
            <a:r>
              <a:rPr lang="fi-FI" dirty="0"/>
              <a:t> </a:t>
            </a:r>
            <a:r>
              <a:rPr lang="fi-FI" dirty="0" err="1"/>
              <a:t>productivity</a:t>
            </a:r>
            <a:endParaRPr lang="fi-FI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233F6-0096-BC01-1B6F-30721C16747E}"/>
              </a:ext>
            </a:extLst>
          </p:cNvPr>
          <p:cNvSpPr txBox="1"/>
          <p:nvPr/>
        </p:nvSpPr>
        <p:spPr>
          <a:xfrm>
            <a:off x="4644123" y="6155660"/>
            <a:ext cx="635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</a:t>
            </a:r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B6AAF4-F15D-217D-0A60-BB46317E0F40}"/>
              </a:ext>
            </a:extLst>
          </p:cNvPr>
          <p:cNvSpPr txBox="1"/>
          <p:nvPr/>
        </p:nvSpPr>
        <p:spPr>
          <a:xfrm rot="16200000">
            <a:off x="335888" y="3228941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GPP (g C m</a:t>
            </a:r>
            <a:r>
              <a:rPr lang="fi-FI" sz="2000" baseline="30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-2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</a:t>
            </a:r>
            <a:r>
              <a:rPr lang="fi-FI" sz="2000" baseline="30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-1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0514A-3D5B-E61B-0117-B83248E5D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679" y="701634"/>
            <a:ext cx="3048000" cy="8763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B73297-5715-C75E-3C57-F01905F6C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560" y="3039591"/>
            <a:ext cx="3287264" cy="18734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E97349-417D-09AC-73A2-BC9EAFE06CB4}"/>
              </a:ext>
            </a:extLst>
          </p:cNvPr>
          <p:cNvSpPr txBox="1"/>
          <p:nvPr/>
        </p:nvSpPr>
        <p:spPr>
          <a:xfrm>
            <a:off x="8326559" y="2592033"/>
            <a:ext cx="3770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</a:t>
            </a:r>
            <a:r>
              <a:rPr lang="fi-FI" sz="2000" baseline="-25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attributes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78%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4C1069-5246-735A-4E88-94762B8FCCA3}"/>
              </a:ext>
            </a:extLst>
          </p:cNvPr>
          <p:cNvSpPr txBox="1"/>
          <p:nvPr/>
        </p:nvSpPr>
        <p:spPr>
          <a:xfrm>
            <a:off x="8326559" y="1819861"/>
            <a:ext cx="3168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17% of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variance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B4CD0-E0AC-4DFF-2165-361B7F947E4C}"/>
              </a:ext>
            </a:extLst>
          </p:cNvPr>
          <p:cNvSpPr txBox="1"/>
          <p:nvPr/>
        </p:nvSpPr>
        <p:spPr>
          <a:xfrm>
            <a:off x="9066693" y="5096991"/>
            <a:ext cx="2763321" cy="1631216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MAT</a:t>
            </a:r>
          </a:p>
          <a:p>
            <a:pPr algn="l"/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size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fertility</a:t>
            </a:r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symbol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soil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</a:t>
            </a:r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dot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plantation</a:t>
            </a:r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hatch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post-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</a:t>
            </a:r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83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graph">
            <a:extLst>
              <a:ext uri="{FF2B5EF4-FFF2-40B4-BE49-F238E27FC236}">
                <a16:creationId xmlns:a16="http://schemas.microsoft.com/office/drawing/2014/main" id="{CB4CBEA1-62D3-EB1A-1193-50A4ACE3C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21" y="496967"/>
            <a:ext cx="7573503" cy="605880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02D422-FDE2-F999-2F8F-77920B9A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Ecosystem</a:t>
            </a:r>
            <a:r>
              <a:rPr lang="fi-FI" dirty="0"/>
              <a:t> </a:t>
            </a:r>
            <a:r>
              <a:rPr lang="fi-FI" dirty="0" err="1"/>
              <a:t>respiration</a:t>
            </a:r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06E85-45E3-5E69-FAE8-28291A44BD06}"/>
              </a:ext>
            </a:extLst>
          </p:cNvPr>
          <p:cNvSpPr txBox="1"/>
          <p:nvPr/>
        </p:nvSpPr>
        <p:spPr>
          <a:xfrm>
            <a:off x="4644123" y="6155660"/>
            <a:ext cx="635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</a:t>
            </a:r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7739F-CAEF-5878-F749-F11F69A49BEA}"/>
              </a:ext>
            </a:extLst>
          </p:cNvPr>
          <p:cNvSpPr txBox="1"/>
          <p:nvPr/>
        </p:nvSpPr>
        <p:spPr>
          <a:xfrm rot="16200000">
            <a:off x="372897" y="3228944"/>
            <a:ext cx="2155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 (g C m</a:t>
            </a:r>
            <a:r>
              <a:rPr lang="fi-FI" sz="2000" baseline="30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-2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</a:t>
            </a:r>
            <a:r>
              <a:rPr lang="fi-FI" sz="2000" baseline="30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-1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08971B-7FD4-7903-2255-440B82045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60" y="837211"/>
            <a:ext cx="2600325" cy="7239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998B71-FF15-521A-B78A-7431C52FC4DA}"/>
              </a:ext>
            </a:extLst>
          </p:cNvPr>
          <p:cNvSpPr txBox="1"/>
          <p:nvPr/>
        </p:nvSpPr>
        <p:spPr>
          <a:xfrm>
            <a:off x="8445075" y="1560883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14%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2A23C-1708-BA9A-84C0-91BF01F3FD0D}"/>
              </a:ext>
            </a:extLst>
          </p:cNvPr>
          <p:cNvSpPr txBox="1"/>
          <p:nvPr/>
        </p:nvSpPr>
        <p:spPr>
          <a:xfrm>
            <a:off x="8407116" y="2296480"/>
            <a:ext cx="3817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</a:t>
            </a:r>
            <a:r>
              <a:rPr lang="fi-FI" sz="2000" baseline="-25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attributes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71%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2B931E2-74D5-B518-04B0-FC621A479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075" y="2905161"/>
            <a:ext cx="3492827" cy="1714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37647A-5CA0-C7A1-A6C7-87FCA4AEB128}"/>
              </a:ext>
            </a:extLst>
          </p:cNvPr>
          <p:cNvSpPr txBox="1"/>
          <p:nvPr/>
        </p:nvSpPr>
        <p:spPr>
          <a:xfrm>
            <a:off x="9066693" y="5096991"/>
            <a:ext cx="2763321" cy="1631216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MAT</a:t>
            </a:r>
          </a:p>
          <a:p>
            <a:pPr algn="l"/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size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fertility</a:t>
            </a:r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symbol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soil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</a:t>
            </a:r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dot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plantation</a:t>
            </a:r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hatch</a:t>
            </a:r>
            <a:r>
              <a:rPr lang="fi-FI" sz="2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post-</a:t>
            </a:r>
            <a:r>
              <a:rPr lang="fi-FI" sz="20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</a:t>
            </a:r>
            <a:endParaRPr lang="fi-FI" sz="20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975215"/>
      </p:ext>
    </p:extLst>
  </p:cSld>
  <p:clrMapOvr>
    <a:masterClrMapping/>
  </p:clrMapOvr>
</p:sld>
</file>

<file path=ppt/theme/theme1.xml><?xml version="1.0" encoding="utf-8"?>
<a:theme xmlns:a="http://schemas.openxmlformats.org/drawingml/2006/main" name="Luke2024">
  <a:themeElements>
    <a:clrScheme name="LukeNOW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8200"/>
      </a:accent1>
      <a:accent2>
        <a:srgbClr val="004151"/>
      </a:accent2>
      <a:accent3>
        <a:srgbClr val="78BE20"/>
      </a:accent3>
      <a:accent4>
        <a:srgbClr val="00B5E2"/>
      </a:accent4>
      <a:accent5>
        <a:srgbClr val="00442B"/>
      </a:accent5>
      <a:accent6>
        <a:srgbClr val="545859"/>
      </a:accent6>
      <a:hlink>
        <a:srgbClr val="0033A0"/>
      </a:hlink>
      <a:folHlink>
        <a:srgbClr val="000000"/>
      </a:folHlink>
    </a:clrScheme>
    <a:fontScheme name="Luke UUS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 w="6356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err="1" smtClean="0">
            <a:solidFill>
              <a:schemeClr val="tx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uke_PPT_032024.pptx" id="{DD6294FB-9C34-477D-8EB1-8F75F8EA9810}" vid="{FA469909-02B0-43F2-ADBD-EA7F3DBA1C37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fe885dc-9db7-4894-95a4-8bf7ccbac140" xsi:nil="true"/>
    <lcf76f155ced4ddcb4097134ff3c332f xmlns="91a9d7ce-6a77-4102-930a-119c443f47c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CD92115659976E468CF8AFBE5938FBC5" ma:contentTypeVersion="14" ma:contentTypeDescription="Luo uusi asiakirja." ma:contentTypeScope="" ma:versionID="f829efa8034a1f042866d074b76cc0c9">
  <xsd:schema xmlns:xsd="http://www.w3.org/2001/XMLSchema" xmlns:xs="http://www.w3.org/2001/XMLSchema" xmlns:p="http://schemas.microsoft.com/office/2006/metadata/properties" xmlns:ns2="91a9d7ce-6a77-4102-930a-119c443f47c2" xmlns:ns3="cfe885dc-9db7-4894-95a4-8bf7ccbac140" xmlns:ns4="35740ea9-8d70-4143-8cdc-95579b01815b" targetNamespace="http://schemas.microsoft.com/office/2006/metadata/properties" ma:root="true" ma:fieldsID="30cdfb0615f220213d5ae7ff43dac82c" ns2:_="" ns3:_="" ns4:_="">
    <xsd:import namespace="91a9d7ce-6a77-4102-930a-119c443f47c2"/>
    <xsd:import namespace="cfe885dc-9db7-4894-95a4-8bf7ccbac140"/>
    <xsd:import namespace="35740ea9-8d70-4143-8cdc-95579b01815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4:SharedWithUsers" minOccurs="0"/>
                <xsd:element ref="ns4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a9d7ce-6a77-4102-930a-119c443f47c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Kuvien tunnisteet" ma:readOnly="false" ma:fieldId="{5cf76f15-5ced-4ddc-b409-7134ff3c332f}" ma:taxonomyMulti="true" ma:sspId="e95fa535-6bc0-41a5-b9d9-f1c35ec2e0d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e885dc-9db7-4894-95a4-8bf7ccbac14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3a44db4-0bfd-4ae2-85dd-7ef3eaf95bba}" ma:internalName="TaxCatchAll" ma:showField="CatchAllData" ma:web="35740ea9-8d70-4143-8cdc-95579b01815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740ea9-8d70-4143-8cdc-95579b01815b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4296F3-DAD9-48E4-A2E1-EACC012CCB77}">
  <ds:schemaRefs>
    <ds:schemaRef ds:uri="cfe885dc-9db7-4894-95a4-8bf7ccbac140"/>
    <ds:schemaRef ds:uri="http://purl.org/dc/elements/1.1/"/>
    <ds:schemaRef ds:uri="http://schemas.microsoft.com/office/infopath/2007/PartnerControls"/>
    <ds:schemaRef ds:uri="35740ea9-8d70-4143-8cdc-95579b01815b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91a9d7ce-6a77-4102-930a-119c443f47c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19746C7-DF25-4892-A49F-059D98D989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a9d7ce-6a77-4102-930a-119c443f47c2"/>
    <ds:schemaRef ds:uri="cfe885dc-9db7-4894-95a4-8bf7ccbac140"/>
    <ds:schemaRef ds:uri="35740ea9-8d70-4143-8cdc-95579b0181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34DDD8-45CE-46E1-9F6D-F1138BF02E8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c14dfa4-c0fc-4725-9f04-76a443deb095}" enabled="0" method="" siteId="{7c14dfa4-c0fc-4725-9f04-76a443deb09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Luke_PPT_032024</Template>
  <TotalTime>3180</TotalTime>
  <Words>1112</Words>
  <Application>Microsoft Office PowerPoint</Application>
  <PresentationFormat>Widescreen</PresentationFormat>
  <Paragraphs>197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Segoe UI</vt:lpstr>
      <vt:lpstr>Wingdings</vt:lpstr>
      <vt:lpstr>Luke2024</vt:lpstr>
      <vt:lpstr>Northern European Forests’ carbon balance and management disturbances: the tale of the direct flux measurements</vt:lpstr>
      <vt:lpstr>Why?</vt:lpstr>
      <vt:lpstr>Ecosystem (on-site) carbon balance</vt:lpstr>
      <vt:lpstr>What is out there?</vt:lpstr>
      <vt:lpstr>Forest C balance by eddy-covariance?</vt:lpstr>
      <vt:lpstr>PowerPoint Presentation</vt:lpstr>
      <vt:lpstr>How carbon balance vary with stand age?</vt:lpstr>
      <vt:lpstr>Gross-primary productivity</vt:lpstr>
      <vt:lpstr>Ecosystem respiration</vt:lpstr>
      <vt:lpstr>NEP – on-site carbon balance</vt:lpstr>
      <vt:lpstr>How forest management practices affect C balance?</vt:lpstr>
      <vt:lpstr>Rapid NEP recovery after clear-cutting</vt:lpstr>
      <vt:lpstr>Thinning response is short-lived</vt:lpstr>
      <vt:lpstr>N fertilization improves NEP</vt:lpstr>
      <vt:lpstr>Summary – NEP, GPP and Reco variability</vt:lpstr>
      <vt:lpstr>Message – forest management</vt:lpstr>
      <vt:lpstr>Implications – ICOS &amp; flux community?</vt:lpstr>
      <vt:lpstr>Contact: samuli.launiainen@luke.fi 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Luke PPT template 2024</dc:title>
  <dc:creator>Puranen Essi (LUKE)</dc:creator>
  <cp:lastModifiedBy>Launiainen Samuli (LUKE)</cp:lastModifiedBy>
  <cp:revision>109</cp:revision>
  <cp:lastPrinted>2024-09-05T14:59:23Z</cp:lastPrinted>
  <dcterms:created xsi:type="dcterms:W3CDTF">2024-06-10T09:55:35Z</dcterms:created>
  <dcterms:modified xsi:type="dcterms:W3CDTF">2024-09-06T14:23:07Z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0x010100CD92115659976E468CF8AFBE5938FBC5</vt:lpwstr>
  </property>
</Properties>
</file>